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3"/>
  </p:notesMasterIdLst>
  <p:handoutMasterIdLst>
    <p:handoutMasterId r:id="rId34"/>
  </p:handoutMasterIdLst>
  <p:sldIdLst>
    <p:sldId id="745" r:id="rId5"/>
    <p:sldId id="746" r:id="rId6"/>
    <p:sldId id="747" r:id="rId7"/>
    <p:sldId id="748" r:id="rId8"/>
    <p:sldId id="749" r:id="rId9"/>
    <p:sldId id="750" r:id="rId10"/>
    <p:sldId id="751" r:id="rId11"/>
    <p:sldId id="752" r:id="rId12"/>
    <p:sldId id="726" r:id="rId13"/>
    <p:sldId id="735" r:id="rId14"/>
    <p:sldId id="736" r:id="rId15"/>
    <p:sldId id="620" r:id="rId16"/>
    <p:sldId id="729" r:id="rId17"/>
    <p:sldId id="703" r:id="rId18"/>
    <p:sldId id="704" r:id="rId19"/>
    <p:sldId id="730" r:id="rId20"/>
    <p:sldId id="738" r:id="rId21"/>
    <p:sldId id="447" r:id="rId22"/>
    <p:sldId id="643" r:id="rId23"/>
    <p:sldId id="501" r:id="rId24"/>
    <p:sldId id="506" r:id="rId25"/>
    <p:sldId id="739" r:id="rId26"/>
    <p:sldId id="740" r:id="rId27"/>
    <p:sldId id="741" r:id="rId28"/>
    <p:sldId id="743" r:id="rId29"/>
    <p:sldId id="744" r:id="rId30"/>
    <p:sldId id="722" r:id="rId31"/>
    <p:sldId id="667" r:id="rId32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chOpp introduction" id="{59B06771-F81C-4CAF-8D74-1CF440EF4C49}">
          <p14:sldIdLst>
            <p14:sldId id="745"/>
            <p14:sldId id="746"/>
            <p14:sldId id="747"/>
            <p14:sldId id="748"/>
            <p14:sldId id="749"/>
            <p14:sldId id="750"/>
            <p14:sldId id="751"/>
            <p14:sldId id="752"/>
            <p14:sldId id="726"/>
            <p14:sldId id="735"/>
            <p14:sldId id="736"/>
          </p14:sldIdLst>
        </p14:section>
        <p14:section name="Pre-solicitation ideas" id="{1AE79817-4420-4BEE-96AB-17B86CD49D4B}">
          <p14:sldIdLst>
            <p14:sldId id="620"/>
            <p14:sldId id="729"/>
            <p14:sldId id="703"/>
            <p14:sldId id="704"/>
            <p14:sldId id="730"/>
            <p14:sldId id="738"/>
          </p14:sldIdLst>
        </p14:section>
        <p14:section name="Proposal Basics" id="{E09403BC-71AD-40F5-BDA3-2DD8EBC0992B}">
          <p14:sldIdLst>
            <p14:sldId id="447"/>
            <p14:sldId id="643"/>
            <p14:sldId id="501"/>
            <p14:sldId id="506"/>
          </p14:sldIdLst>
        </p14:section>
        <p14:section name="Commercialization" id="{23C25802-3DBD-49F4-9BFA-89FA92FCA3E3}">
          <p14:sldIdLst>
            <p14:sldId id="739"/>
            <p14:sldId id="740"/>
            <p14:sldId id="741"/>
            <p14:sldId id="743"/>
            <p14:sldId id="744"/>
            <p14:sldId id="722"/>
            <p14:sldId id="66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CC"/>
    <a:srgbClr val="7C7C7C"/>
    <a:srgbClr val="FFAFAF"/>
    <a:srgbClr val="FFFF99"/>
    <a:srgbClr val="FFFFFF"/>
    <a:srgbClr val="009999"/>
    <a:srgbClr val="99CCFF"/>
    <a:srgbClr val="BDD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6647EE-CED4-43BF-8CBA-86F9FA119C81}" v="29" dt="2021-09-22T14:23:35.510"/>
  </p1510:revLst>
</p1510:revInfo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1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3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B1AA72-0768-4167-A345-5B418E075D73}" type="doc">
      <dgm:prSet loTypeId="urn:microsoft.com/office/officeart/2005/8/layout/bProcess4" loCatId="process" qsTypeId="urn:microsoft.com/office/officeart/2005/8/quickstyle/simple1" qsCatId="simple" csTypeId="urn:microsoft.com/office/officeart/2005/8/colors/accent5_4" csCatId="accent5" phldr="1"/>
      <dgm:spPr/>
    </dgm:pt>
    <dgm:pt modelId="{80964853-3BEC-40C3-854C-F9AD4E2DD982}">
      <dgm:prSet phldrT="[Text]"/>
      <dgm:spPr/>
      <dgm:t>
        <a:bodyPr/>
        <a:lstStyle/>
        <a:p>
          <a:r>
            <a:rPr lang="en-US"/>
            <a:t>Pre-solicitation marketing</a:t>
          </a:r>
        </a:p>
      </dgm:t>
    </dgm:pt>
    <dgm:pt modelId="{5B40CFAE-8386-4195-BFFF-E96C7190F4D0}" type="parTrans" cxnId="{78CE96F2-AF77-45DB-94C8-DC4A4E31489B}">
      <dgm:prSet/>
      <dgm:spPr/>
      <dgm:t>
        <a:bodyPr/>
        <a:lstStyle/>
        <a:p>
          <a:endParaRPr lang="en-US"/>
        </a:p>
      </dgm:t>
    </dgm:pt>
    <dgm:pt modelId="{4FE56ED7-F6A4-4509-9FB4-494FE7DF4BEE}" type="sibTrans" cxnId="{78CE96F2-AF77-45DB-94C8-DC4A4E31489B}">
      <dgm:prSet/>
      <dgm:spPr/>
      <dgm:t>
        <a:bodyPr/>
        <a:lstStyle/>
        <a:p>
          <a:endParaRPr lang="en-US"/>
        </a:p>
      </dgm:t>
    </dgm:pt>
    <dgm:pt modelId="{343FAC91-61F8-4D44-AD40-D1D0802FE071}">
      <dgm:prSet phldrT="[Text]"/>
      <dgm:spPr/>
      <dgm:t>
        <a:bodyPr/>
        <a:lstStyle/>
        <a:p>
          <a:r>
            <a:rPr lang="en-US"/>
            <a:t>Review topic description</a:t>
          </a:r>
        </a:p>
      </dgm:t>
    </dgm:pt>
    <dgm:pt modelId="{001ACB6B-66AD-4D5C-BB69-F53F316F7779}" type="parTrans" cxnId="{6B425988-A79E-4198-9D40-C41CE4548EF6}">
      <dgm:prSet/>
      <dgm:spPr/>
      <dgm:t>
        <a:bodyPr/>
        <a:lstStyle/>
        <a:p>
          <a:endParaRPr lang="en-US"/>
        </a:p>
      </dgm:t>
    </dgm:pt>
    <dgm:pt modelId="{66346098-4A2D-4468-99F8-B97F9DF1FFB1}" type="sibTrans" cxnId="{6B425988-A79E-4198-9D40-C41CE4548EF6}">
      <dgm:prSet/>
      <dgm:spPr/>
      <dgm:t>
        <a:bodyPr/>
        <a:lstStyle/>
        <a:p>
          <a:endParaRPr lang="en-US"/>
        </a:p>
      </dgm:t>
    </dgm:pt>
    <dgm:pt modelId="{6BF5A308-ECC7-43DF-9F61-ED5A5A478002}">
      <dgm:prSet phldrT="[Text]"/>
      <dgm:spPr/>
      <dgm:t>
        <a:bodyPr/>
        <a:lstStyle/>
        <a:p>
          <a:r>
            <a:rPr lang="en-US"/>
            <a:t>Talk to topic author</a:t>
          </a:r>
        </a:p>
      </dgm:t>
    </dgm:pt>
    <dgm:pt modelId="{8627747D-6252-44F9-B414-B6C9AD7F0E7C}" type="parTrans" cxnId="{F19636E7-6AC9-431B-BC29-FE4EAA082899}">
      <dgm:prSet/>
      <dgm:spPr/>
      <dgm:t>
        <a:bodyPr/>
        <a:lstStyle/>
        <a:p>
          <a:endParaRPr lang="en-US"/>
        </a:p>
      </dgm:t>
    </dgm:pt>
    <dgm:pt modelId="{A5E955A8-795D-4C64-98BA-75BF4FB58358}" type="sibTrans" cxnId="{F19636E7-6AC9-431B-BC29-FE4EAA082899}">
      <dgm:prSet/>
      <dgm:spPr/>
      <dgm:t>
        <a:bodyPr/>
        <a:lstStyle/>
        <a:p>
          <a:endParaRPr lang="en-US"/>
        </a:p>
      </dgm:t>
    </dgm:pt>
    <dgm:pt modelId="{8AE348B7-6F39-487A-91AE-8A4A5276019F}">
      <dgm:prSet phldrT="[Text]"/>
      <dgm:spPr/>
      <dgm:t>
        <a:bodyPr/>
        <a:lstStyle/>
        <a:p>
          <a:r>
            <a:rPr lang="en-US"/>
            <a:t>Bid/no bid decision</a:t>
          </a:r>
        </a:p>
      </dgm:t>
    </dgm:pt>
    <dgm:pt modelId="{7F9C988C-FD07-45A0-8C15-159515B56AC6}" type="parTrans" cxnId="{10901F55-DB61-4F18-A39C-9D9CA5F0E26A}">
      <dgm:prSet/>
      <dgm:spPr/>
      <dgm:t>
        <a:bodyPr/>
        <a:lstStyle/>
        <a:p>
          <a:endParaRPr lang="en-US"/>
        </a:p>
      </dgm:t>
    </dgm:pt>
    <dgm:pt modelId="{AAD3601A-0C69-4E61-BD62-A4C1AE20B826}" type="sibTrans" cxnId="{10901F55-DB61-4F18-A39C-9D9CA5F0E26A}">
      <dgm:prSet/>
      <dgm:spPr/>
      <dgm:t>
        <a:bodyPr/>
        <a:lstStyle/>
        <a:p>
          <a:endParaRPr lang="en-US"/>
        </a:p>
      </dgm:t>
    </dgm:pt>
    <dgm:pt modelId="{6C66AD9F-2459-4853-9A0A-0C09F92D6B74}">
      <dgm:prSet phldrT="[Text]"/>
      <dgm:spPr/>
      <dgm:t>
        <a:bodyPr/>
        <a:lstStyle/>
        <a:p>
          <a:r>
            <a:rPr lang="en-US" dirty="0"/>
            <a:t>Compliant outline</a:t>
          </a:r>
        </a:p>
      </dgm:t>
    </dgm:pt>
    <dgm:pt modelId="{9AFEE6BD-3759-484A-828C-923E72E5EEEB}" type="parTrans" cxnId="{2C9BD4AE-CA53-40BF-83BA-57203A074C48}">
      <dgm:prSet/>
      <dgm:spPr/>
      <dgm:t>
        <a:bodyPr/>
        <a:lstStyle/>
        <a:p>
          <a:endParaRPr lang="en-US"/>
        </a:p>
      </dgm:t>
    </dgm:pt>
    <dgm:pt modelId="{CB5C1201-E325-4377-9BAE-21325AE977EC}" type="sibTrans" cxnId="{2C9BD4AE-CA53-40BF-83BA-57203A074C48}">
      <dgm:prSet/>
      <dgm:spPr/>
      <dgm:t>
        <a:bodyPr/>
        <a:lstStyle/>
        <a:p>
          <a:endParaRPr lang="en-US"/>
        </a:p>
      </dgm:t>
    </dgm:pt>
    <dgm:pt modelId="{A892FBB1-3769-46C9-BF10-A654AA1F20DA}">
      <dgm:prSet phldrT="[Text]"/>
      <dgm:spPr/>
      <dgm:t>
        <a:bodyPr/>
        <a:lstStyle/>
        <a:p>
          <a:r>
            <a:rPr lang="en-US"/>
            <a:t>Compelling message</a:t>
          </a:r>
        </a:p>
      </dgm:t>
    </dgm:pt>
    <dgm:pt modelId="{0BD7EACC-1A37-40B2-BDC4-9FB6207E19AA}" type="parTrans" cxnId="{05B6AAF9-FD1C-4D17-B73F-639F87E2FA5C}">
      <dgm:prSet/>
      <dgm:spPr/>
      <dgm:t>
        <a:bodyPr/>
        <a:lstStyle/>
        <a:p>
          <a:endParaRPr lang="en-US"/>
        </a:p>
      </dgm:t>
    </dgm:pt>
    <dgm:pt modelId="{7E034A35-F23C-48CE-B8C7-F699EAE7F7F8}" type="sibTrans" cxnId="{05B6AAF9-FD1C-4D17-B73F-639F87E2FA5C}">
      <dgm:prSet/>
      <dgm:spPr/>
      <dgm:t>
        <a:bodyPr/>
        <a:lstStyle/>
        <a:p>
          <a:endParaRPr lang="en-US"/>
        </a:p>
      </dgm:t>
    </dgm:pt>
    <dgm:pt modelId="{76D44690-C89E-4AD4-BA51-A10CFCD52754}">
      <dgm:prSet phldrT="[Text]"/>
      <dgm:spPr/>
      <dgm:t>
        <a:bodyPr/>
        <a:lstStyle/>
        <a:p>
          <a:r>
            <a:rPr lang="en-US"/>
            <a:t>Bulleted text</a:t>
          </a:r>
        </a:p>
      </dgm:t>
    </dgm:pt>
    <dgm:pt modelId="{79BE7116-8127-4C89-AB0A-6176A27781BE}" type="parTrans" cxnId="{A35B9371-1D12-4404-8638-E2D19F733931}">
      <dgm:prSet/>
      <dgm:spPr/>
      <dgm:t>
        <a:bodyPr/>
        <a:lstStyle/>
        <a:p>
          <a:endParaRPr lang="en-US"/>
        </a:p>
      </dgm:t>
    </dgm:pt>
    <dgm:pt modelId="{D0F142AE-9D18-409E-BC85-755FBCF97375}" type="sibTrans" cxnId="{A35B9371-1D12-4404-8638-E2D19F733931}">
      <dgm:prSet/>
      <dgm:spPr/>
      <dgm:t>
        <a:bodyPr/>
        <a:lstStyle/>
        <a:p>
          <a:endParaRPr lang="en-US"/>
        </a:p>
      </dgm:t>
    </dgm:pt>
    <dgm:pt modelId="{BB0029E6-4DC4-4B47-85C2-6D25E8B92656}">
      <dgm:prSet phldrT="[Text]"/>
      <dgm:spPr/>
      <dgm:t>
        <a:bodyPr/>
        <a:lstStyle/>
        <a:p>
          <a:r>
            <a:rPr lang="en-US"/>
            <a:t>Transition partner/LOS</a:t>
          </a:r>
        </a:p>
      </dgm:t>
    </dgm:pt>
    <dgm:pt modelId="{63F3D26C-14AF-4A88-86D7-869917BC8FC8}" type="parTrans" cxnId="{92BC12F4-D7BE-4951-AEB3-BF01B8B38DEF}">
      <dgm:prSet/>
      <dgm:spPr/>
      <dgm:t>
        <a:bodyPr/>
        <a:lstStyle/>
        <a:p>
          <a:endParaRPr lang="en-US"/>
        </a:p>
      </dgm:t>
    </dgm:pt>
    <dgm:pt modelId="{A4D0BEB9-7A1E-4988-8C4D-773770C63AFB}" type="sibTrans" cxnId="{92BC12F4-D7BE-4951-AEB3-BF01B8B38DEF}">
      <dgm:prSet/>
      <dgm:spPr/>
      <dgm:t>
        <a:bodyPr/>
        <a:lstStyle/>
        <a:p>
          <a:endParaRPr lang="en-US"/>
        </a:p>
      </dgm:t>
    </dgm:pt>
    <dgm:pt modelId="{C732D6C5-4138-43F8-8937-907F563B111A}">
      <dgm:prSet phldrT="[Text]"/>
      <dgm:spPr/>
      <dgm:t>
        <a:bodyPr/>
        <a:lstStyle/>
        <a:p>
          <a:r>
            <a:rPr lang="en-US"/>
            <a:t>First draft</a:t>
          </a:r>
        </a:p>
      </dgm:t>
    </dgm:pt>
    <dgm:pt modelId="{4B271A26-34FA-4186-A508-80DB61341286}" type="parTrans" cxnId="{D5D19BB2-EB3B-4831-9811-D307085BC99F}">
      <dgm:prSet/>
      <dgm:spPr/>
      <dgm:t>
        <a:bodyPr/>
        <a:lstStyle/>
        <a:p>
          <a:endParaRPr lang="en-US"/>
        </a:p>
      </dgm:t>
    </dgm:pt>
    <dgm:pt modelId="{92B371CC-27C5-464B-BBCA-0ABC967EBDE3}" type="sibTrans" cxnId="{D5D19BB2-EB3B-4831-9811-D307085BC99F}">
      <dgm:prSet/>
      <dgm:spPr/>
      <dgm:t>
        <a:bodyPr/>
        <a:lstStyle/>
        <a:p>
          <a:endParaRPr lang="en-US"/>
        </a:p>
      </dgm:t>
    </dgm:pt>
    <dgm:pt modelId="{47BA990F-A414-41B3-8901-78E42A44E82F}">
      <dgm:prSet phldrT="[Text]"/>
      <dgm:spPr/>
      <dgm:t>
        <a:bodyPr/>
        <a:lstStyle/>
        <a:p>
          <a:r>
            <a:rPr lang="en-US"/>
            <a:t>Red Team Review</a:t>
          </a:r>
        </a:p>
      </dgm:t>
    </dgm:pt>
    <dgm:pt modelId="{8D79D41D-3B22-4715-A159-0CF7AB1C6826}" type="parTrans" cxnId="{A5B1155C-AFAA-4BC5-ABEB-A975C9DB5335}">
      <dgm:prSet/>
      <dgm:spPr/>
      <dgm:t>
        <a:bodyPr/>
        <a:lstStyle/>
        <a:p>
          <a:endParaRPr lang="en-US"/>
        </a:p>
      </dgm:t>
    </dgm:pt>
    <dgm:pt modelId="{4661D037-064A-4511-9430-09FE4B5C1DBA}" type="sibTrans" cxnId="{A5B1155C-AFAA-4BC5-ABEB-A975C9DB5335}">
      <dgm:prSet/>
      <dgm:spPr/>
      <dgm:t>
        <a:bodyPr/>
        <a:lstStyle/>
        <a:p>
          <a:endParaRPr lang="en-US"/>
        </a:p>
      </dgm:t>
    </dgm:pt>
    <dgm:pt modelId="{32430FE0-EF95-429E-8CCC-10EEC045E065}">
      <dgm:prSet phldrT="[Text]"/>
      <dgm:spPr/>
      <dgm:t>
        <a:bodyPr/>
        <a:lstStyle/>
        <a:p>
          <a:r>
            <a:rPr lang="en-US" dirty="0"/>
            <a:t>Submit</a:t>
          </a:r>
        </a:p>
      </dgm:t>
    </dgm:pt>
    <dgm:pt modelId="{B7DC0E0C-48D4-4086-95CF-B09E92F787C2}" type="parTrans" cxnId="{292CEB43-FB45-4E3A-B76E-54CFC472DDEC}">
      <dgm:prSet/>
      <dgm:spPr/>
      <dgm:t>
        <a:bodyPr/>
        <a:lstStyle/>
        <a:p>
          <a:endParaRPr lang="en-US"/>
        </a:p>
      </dgm:t>
    </dgm:pt>
    <dgm:pt modelId="{D3328A7C-66CE-4571-9861-F5D9BEB7C7AA}" type="sibTrans" cxnId="{292CEB43-FB45-4E3A-B76E-54CFC472DDEC}">
      <dgm:prSet/>
      <dgm:spPr/>
      <dgm:t>
        <a:bodyPr/>
        <a:lstStyle/>
        <a:p>
          <a:endParaRPr lang="en-US"/>
        </a:p>
      </dgm:t>
    </dgm:pt>
    <dgm:pt modelId="{68333E8A-C694-4E0A-87F5-A62A73B4E1B3}">
      <dgm:prSet phldrT="[Text]"/>
      <dgm:spPr/>
      <dgm:t>
        <a:bodyPr/>
        <a:lstStyle/>
        <a:p>
          <a:r>
            <a:rPr lang="en-US" dirty="0"/>
            <a:t>Submission Party</a:t>
          </a:r>
        </a:p>
      </dgm:t>
    </dgm:pt>
    <dgm:pt modelId="{9463AFA0-D6AA-4C7F-8052-BBDF0BDCA2A6}" type="parTrans" cxnId="{CC8C849F-D652-4258-82EA-6040D2CF66EC}">
      <dgm:prSet/>
      <dgm:spPr/>
      <dgm:t>
        <a:bodyPr/>
        <a:lstStyle/>
        <a:p>
          <a:endParaRPr lang="en-US"/>
        </a:p>
      </dgm:t>
    </dgm:pt>
    <dgm:pt modelId="{E35D05F1-7BD1-45F6-A31A-EE3FFE3D329A}" type="sibTrans" cxnId="{CC8C849F-D652-4258-82EA-6040D2CF66EC}">
      <dgm:prSet/>
      <dgm:spPr/>
      <dgm:t>
        <a:bodyPr/>
        <a:lstStyle/>
        <a:p>
          <a:endParaRPr lang="en-US"/>
        </a:p>
      </dgm:t>
    </dgm:pt>
    <dgm:pt modelId="{13E65C3F-00B2-45E5-A3AE-4FCA79117D77}">
      <dgm:prSet phldrT="[Text]"/>
      <dgm:spPr/>
      <dgm:t>
        <a:bodyPr/>
        <a:lstStyle/>
        <a:p>
          <a:r>
            <a:rPr lang="en-US"/>
            <a:t>Lessons </a:t>
          </a:r>
          <a:r>
            <a:rPr lang="en-US" dirty="0"/>
            <a:t>Learned Meeting</a:t>
          </a:r>
        </a:p>
      </dgm:t>
    </dgm:pt>
    <dgm:pt modelId="{708F9493-171C-4DA1-90DE-210476AEF5E3}" type="parTrans" cxnId="{A67AFCE9-7EB3-41DC-A6DC-0AF0DE02F542}">
      <dgm:prSet/>
      <dgm:spPr/>
      <dgm:t>
        <a:bodyPr/>
        <a:lstStyle/>
        <a:p>
          <a:endParaRPr lang="en-US"/>
        </a:p>
      </dgm:t>
    </dgm:pt>
    <dgm:pt modelId="{FA16653A-428E-469A-8409-B05898DDBD31}" type="sibTrans" cxnId="{A67AFCE9-7EB3-41DC-A6DC-0AF0DE02F542}">
      <dgm:prSet/>
      <dgm:spPr/>
      <dgm:t>
        <a:bodyPr/>
        <a:lstStyle/>
        <a:p>
          <a:endParaRPr lang="en-US"/>
        </a:p>
      </dgm:t>
    </dgm:pt>
    <dgm:pt modelId="{621FB9D6-F52A-448A-BD60-5FDE8EE70946}" type="pres">
      <dgm:prSet presAssocID="{FBB1AA72-0768-4167-A345-5B418E075D73}" presName="Name0" presStyleCnt="0">
        <dgm:presLayoutVars>
          <dgm:dir/>
          <dgm:resizeHandles/>
        </dgm:presLayoutVars>
      </dgm:prSet>
      <dgm:spPr/>
    </dgm:pt>
    <dgm:pt modelId="{3392AC20-FCFF-4D63-9773-9FF86157E05E}" type="pres">
      <dgm:prSet presAssocID="{80964853-3BEC-40C3-854C-F9AD4E2DD982}" presName="compNode" presStyleCnt="0"/>
      <dgm:spPr/>
    </dgm:pt>
    <dgm:pt modelId="{D570A375-4BE7-4F35-B518-A3B25D6BFEA1}" type="pres">
      <dgm:prSet presAssocID="{80964853-3BEC-40C3-854C-F9AD4E2DD982}" presName="dummyConnPt" presStyleCnt="0"/>
      <dgm:spPr/>
    </dgm:pt>
    <dgm:pt modelId="{F9244B99-BDA7-4781-94EA-41B564BFEE0D}" type="pres">
      <dgm:prSet presAssocID="{80964853-3BEC-40C3-854C-F9AD4E2DD982}" presName="node" presStyleLbl="node1" presStyleIdx="0" presStyleCnt="13">
        <dgm:presLayoutVars>
          <dgm:bulletEnabled val="1"/>
        </dgm:presLayoutVars>
      </dgm:prSet>
      <dgm:spPr/>
    </dgm:pt>
    <dgm:pt modelId="{FFA2F53F-2583-4776-BDE9-26C7A2F97673}" type="pres">
      <dgm:prSet presAssocID="{4FE56ED7-F6A4-4509-9FB4-494FE7DF4BEE}" presName="sibTrans" presStyleLbl="bgSibTrans2D1" presStyleIdx="0" presStyleCnt="12"/>
      <dgm:spPr/>
    </dgm:pt>
    <dgm:pt modelId="{940C81A4-3C0B-4F96-8666-9D05983B6EB1}" type="pres">
      <dgm:prSet presAssocID="{343FAC91-61F8-4D44-AD40-D1D0802FE071}" presName="compNode" presStyleCnt="0"/>
      <dgm:spPr/>
    </dgm:pt>
    <dgm:pt modelId="{1A140C2F-A3D2-48A4-8B5B-6D662D2BA2F2}" type="pres">
      <dgm:prSet presAssocID="{343FAC91-61F8-4D44-AD40-D1D0802FE071}" presName="dummyConnPt" presStyleCnt="0"/>
      <dgm:spPr/>
    </dgm:pt>
    <dgm:pt modelId="{81ACF9A0-5D73-437E-AF20-051889A97481}" type="pres">
      <dgm:prSet presAssocID="{343FAC91-61F8-4D44-AD40-D1D0802FE071}" presName="node" presStyleLbl="node1" presStyleIdx="1" presStyleCnt="13">
        <dgm:presLayoutVars>
          <dgm:bulletEnabled val="1"/>
        </dgm:presLayoutVars>
      </dgm:prSet>
      <dgm:spPr/>
    </dgm:pt>
    <dgm:pt modelId="{4E9D008B-3C53-46CA-AA20-88645053C892}" type="pres">
      <dgm:prSet presAssocID="{66346098-4A2D-4468-99F8-B97F9DF1FFB1}" presName="sibTrans" presStyleLbl="bgSibTrans2D1" presStyleIdx="1" presStyleCnt="12"/>
      <dgm:spPr/>
    </dgm:pt>
    <dgm:pt modelId="{5A8D650E-A049-4894-BBB6-0A736D16B4DE}" type="pres">
      <dgm:prSet presAssocID="{6BF5A308-ECC7-43DF-9F61-ED5A5A478002}" presName="compNode" presStyleCnt="0"/>
      <dgm:spPr/>
    </dgm:pt>
    <dgm:pt modelId="{B992D0AB-C0B3-4E8F-BCE6-6BDC8ED1F3B2}" type="pres">
      <dgm:prSet presAssocID="{6BF5A308-ECC7-43DF-9F61-ED5A5A478002}" presName="dummyConnPt" presStyleCnt="0"/>
      <dgm:spPr/>
    </dgm:pt>
    <dgm:pt modelId="{A4C5D0FA-3263-485C-8BE9-34A7328216C2}" type="pres">
      <dgm:prSet presAssocID="{6BF5A308-ECC7-43DF-9F61-ED5A5A478002}" presName="node" presStyleLbl="node1" presStyleIdx="2" presStyleCnt="13">
        <dgm:presLayoutVars>
          <dgm:bulletEnabled val="1"/>
        </dgm:presLayoutVars>
      </dgm:prSet>
      <dgm:spPr/>
    </dgm:pt>
    <dgm:pt modelId="{B5B328A0-BCFC-4CE7-B6F2-022C4160E4D7}" type="pres">
      <dgm:prSet presAssocID="{A5E955A8-795D-4C64-98BA-75BF4FB58358}" presName="sibTrans" presStyleLbl="bgSibTrans2D1" presStyleIdx="2" presStyleCnt="12"/>
      <dgm:spPr/>
    </dgm:pt>
    <dgm:pt modelId="{45E2D6EF-A1EB-4416-884F-8BF82B9DC183}" type="pres">
      <dgm:prSet presAssocID="{8AE348B7-6F39-487A-91AE-8A4A5276019F}" presName="compNode" presStyleCnt="0"/>
      <dgm:spPr/>
    </dgm:pt>
    <dgm:pt modelId="{20C1F81D-680A-47EE-BBBC-0DBD7BB231EF}" type="pres">
      <dgm:prSet presAssocID="{8AE348B7-6F39-487A-91AE-8A4A5276019F}" presName="dummyConnPt" presStyleCnt="0"/>
      <dgm:spPr/>
    </dgm:pt>
    <dgm:pt modelId="{A91B0EE8-B294-4C7A-9370-D41A372421DD}" type="pres">
      <dgm:prSet presAssocID="{8AE348B7-6F39-487A-91AE-8A4A5276019F}" presName="node" presStyleLbl="node1" presStyleIdx="3" presStyleCnt="13">
        <dgm:presLayoutVars>
          <dgm:bulletEnabled val="1"/>
        </dgm:presLayoutVars>
      </dgm:prSet>
      <dgm:spPr/>
    </dgm:pt>
    <dgm:pt modelId="{989D71B7-E5D7-4BF7-9EB3-A31F9E0CBF86}" type="pres">
      <dgm:prSet presAssocID="{AAD3601A-0C69-4E61-BD62-A4C1AE20B826}" presName="sibTrans" presStyleLbl="bgSibTrans2D1" presStyleIdx="3" presStyleCnt="12"/>
      <dgm:spPr/>
    </dgm:pt>
    <dgm:pt modelId="{1E0004DD-D05F-4494-801A-E526B14BC6EF}" type="pres">
      <dgm:prSet presAssocID="{6C66AD9F-2459-4853-9A0A-0C09F92D6B74}" presName="compNode" presStyleCnt="0"/>
      <dgm:spPr/>
    </dgm:pt>
    <dgm:pt modelId="{FE6BD8F6-0937-4AA6-8326-D0D739913E1A}" type="pres">
      <dgm:prSet presAssocID="{6C66AD9F-2459-4853-9A0A-0C09F92D6B74}" presName="dummyConnPt" presStyleCnt="0"/>
      <dgm:spPr/>
    </dgm:pt>
    <dgm:pt modelId="{A3031657-7443-4C6A-B13D-2ED37B05AF81}" type="pres">
      <dgm:prSet presAssocID="{6C66AD9F-2459-4853-9A0A-0C09F92D6B74}" presName="node" presStyleLbl="node1" presStyleIdx="4" presStyleCnt="13">
        <dgm:presLayoutVars>
          <dgm:bulletEnabled val="1"/>
        </dgm:presLayoutVars>
      </dgm:prSet>
      <dgm:spPr/>
    </dgm:pt>
    <dgm:pt modelId="{7D23A7ED-5466-4841-BFED-9FFB8C007D54}" type="pres">
      <dgm:prSet presAssocID="{CB5C1201-E325-4377-9BAE-21325AE977EC}" presName="sibTrans" presStyleLbl="bgSibTrans2D1" presStyleIdx="4" presStyleCnt="12"/>
      <dgm:spPr/>
    </dgm:pt>
    <dgm:pt modelId="{71A2701C-06C0-458F-BF26-ADB345D3B5B5}" type="pres">
      <dgm:prSet presAssocID="{A892FBB1-3769-46C9-BF10-A654AA1F20DA}" presName="compNode" presStyleCnt="0"/>
      <dgm:spPr/>
    </dgm:pt>
    <dgm:pt modelId="{290BCF17-4FAA-4C87-A1CD-168867BAC161}" type="pres">
      <dgm:prSet presAssocID="{A892FBB1-3769-46C9-BF10-A654AA1F20DA}" presName="dummyConnPt" presStyleCnt="0"/>
      <dgm:spPr/>
    </dgm:pt>
    <dgm:pt modelId="{88F88ABC-B857-433B-99F0-5B952BA5318D}" type="pres">
      <dgm:prSet presAssocID="{A892FBB1-3769-46C9-BF10-A654AA1F20DA}" presName="node" presStyleLbl="node1" presStyleIdx="5" presStyleCnt="13">
        <dgm:presLayoutVars>
          <dgm:bulletEnabled val="1"/>
        </dgm:presLayoutVars>
      </dgm:prSet>
      <dgm:spPr/>
    </dgm:pt>
    <dgm:pt modelId="{046E6F3B-EFA5-4385-868A-A8789B6FBCBB}" type="pres">
      <dgm:prSet presAssocID="{7E034A35-F23C-48CE-B8C7-F699EAE7F7F8}" presName="sibTrans" presStyleLbl="bgSibTrans2D1" presStyleIdx="5" presStyleCnt="12"/>
      <dgm:spPr/>
    </dgm:pt>
    <dgm:pt modelId="{6856A1F3-5B72-4533-9EF8-110BD1A2579C}" type="pres">
      <dgm:prSet presAssocID="{76D44690-C89E-4AD4-BA51-A10CFCD52754}" presName="compNode" presStyleCnt="0"/>
      <dgm:spPr/>
    </dgm:pt>
    <dgm:pt modelId="{DF44B64C-CC50-48AA-B5E5-88196DE86E5B}" type="pres">
      <dgm:prSet presAssocID="{76D44690-C89E-4AD4-BA51-A10CFCD52754}" presName="dummyConnPt" presStyleCnt="0"/>
      <dgm:spPr/>
    </dgm:pt>
    <dgm:pt modelId="{6CBB23B9-6346-40A9-A6D8-4767F58CCABE}" type="pres">
      <dgm:prSet presAssocID="{76D44690-C89E-4AD4-BA51-A10CFCD52754}" presName="node" presStyleLbl="node1" presStyleIdx="6" presStyleCnt="13">
        <dgm:presLayoutVars>
          <dgm:bulletEnabled val="1"/>
        </dgm:presLayoutVars>
      </dgm:prSet>
      <dgm:spPr/>
    </dgm:pt>
    <dgm:pt modelId="{4D19B5C0-90B4-466B-A4D4-3B31C2096AA5}" type="pres">
      <dgm:prSet presAssocID="{D0F142AE-9D18-409E-BC85-755FBCF97375}" presName="sibTrans" presStyleLbl="bgSibTrans2D1" presStyleIdx="6" presStyleCnt="12"/>
      <dgm:spPr/>
    </dgm:pt>
    <dgm:pt modelId="{E04FB742-CB05-439D-B920-583990BC055D}" type="pres">
      <dgm:prSet presAssocID="{BB0029E6-4DC4-4B47-85C2-6D25E8B92656}" presName="compNode" presStyleCnt="0"/>
      <dgm:spPr/>
    </dgm:pt>
    <dgm:pt modelId="{BEB4DA8B-E829-4B8A-BE82-5C42A5DAB2D8}" type="pres">
      <dgm:prSet presAssocID="{BB0029E6-4DC4-4B47-85C2-6D25E8B92656}" presName="dummyConnPt" presStyleCnt="0"/>
      <dgm:spPr/>
    </dgm:pt>
    <dgm:pt modelId="{2380A5EA-F20A-450F-BB1B-5037A196D12A}" type="pres">
      <dgm:prSet presAssocID="{BB0029E6-4DC4-4B47-85C2-6D25E8B92656}" presName="node" presStyleLbl="node1" presStyleIdx="7" presStyleCnt="13">
        <dgm:presLayoutVars>
          <dgm:bulletEnabled val="1"/>
        </dgm:presLayoutVars>
      </dgm:prSet>
      <dgm:spPr/>
    </dgm:pt>
    <dgm:pt modelId="{F53215F5-F30B-47B0-8613-3B8D2BD1072C}" type="pres">
      <dgm:prSet presAssocID="{A4D0BEB9-7A1E-4988-8C4D-773770C63AFB}" presName="sibTrans" presStyleLbl="bgSibTrans2D1" presStyleIdx="7" presStyleCnt="12"/>
      <dgm:spPr/>
    </dgm:pt>
    <dgm:pt modelId="{5AAA6EBA-2600-4023-A97B-9CA5D40D83CD}" type="pres">
      <dgm:prSet presAssocID="{C732D6C5-4138-43F8-8937-907F563B111A}" presName="compNode" presStyleCnt="0"/>
      <dgm:spPr/>
    </dgm:pt>
    <dgm:pt modelId="{B95BB443-63B2-4899-83E9-25F7EB51DBDD}" type="pres">
      <dgm:prSet presAssocID="{C732D6C5-4138-43F8-8937-907F563B111A}" presName="dummyConnPt" presStyleCnt="0"/>
      <dgm:spPr/>
    </dgm:pt>
    <dgm:pt modelId="{DDF2124C-03AF-4F60-A89F-DA9593DD749F}" type="pres">
      <dgm:prSet presAssocID="{C732D6C5-4138-43F8-8937-907F563B111A}" presName="node" presStyleLbl="node1" presStyleIdx="8" presStyleCnt="13">
        <dgm:presLayoutVars>
          <dgm:bulletEnabled val="1"/>
        </dgm:presLayoutVars>
      </dgm:prSet>
      <dgm:spPr/>
    </dgm:pt>
    <dgm:pt modelId="{96866FF6-95CB-4C35-8E13-4F566E339EAF}" type="pres">
      <dgm:prSet presAssocID="{92B371CC-27C5-464B-BBCA-0ABC967EBDE3}" presName="sibTrans" presStyleLbl="bgSibTrans2D1" presStyleIdx="8" presStyleCnt="12"/>
      <dgm:spPr/>
    </dgm:pt>
    <dgm:pt modelId="{238F1EED-BEAA-46F7-ABE8-48710ACA81B7}" type="pres">
      <dgm:prSet presAssocID="{47BA990F-A414-41B3-8901-78E42A44E82F}" presName="compNode" presStyleCnt="0"/>
      <dgm:spPr/>
    </dgm:pt>
    <dgm:pt modelId="{5995BC13-2AD0-4A15-B4CF-C2BD02F4A79E}" type="pres">
      <dgm:prSet presAssocID="{47BA990F-A414-41B3-8901-78E42A44E82F}" presName="dummyConnPt" presStyleCnt="0"/>
      <dgm:spPr/>
    </dgm:pt>
    <dgm:pt modelId="{75B6ADFD-FC51-496C-BDFD-779C53771226}" type="pres">
      <dgm:prSet presAssocID="{47BA990F-A414-41B3-8901-78E42A44E82F}" presName="node" presStyleLbl="node1" presStyleIdx="9" presStyleCnt="13">
        <dgm:presLayoutVars>
          <dgm:bulletEnabled val="1"/>
        </dgm:presLayoutVars>
      </dgm:prSet>
      <dgm:spPr/>
    </dgm:pt>
    <dgm:pt modelId="{5F3D2A6C-F518-48DF-BD72-5AAE4DE82E93}" type="pres">
      <dgm:prSet presAssocID="{4661D037-064A-4511-9430-09FE4B5C1DBA}" presName="sibTrans" presStyleLbl="bgSibTrans2D1" presStyleIdx="9" presStyleCnt="12"/>
      <dgm:spPr/>
    </dgm:pt>
    <dgm:pt modelId="{6697ED9F-C9CF-4D44-9A63-0F0D386B757D}" type="pres">
      <dgm:prSet presAssocID="{32430FE0-EF95-429E-8CCC-10EEC045E065}" presName="compNode" presStyleCnt="0"/>
      <dgm:spPr/>
    </dgm:pt>
    <dgm:pt modelId="{5D52F8FA-FA54-4C93-8F4A-219AF56081A9}" type="pres">
      <dgm:prSet presAssocID="{32430FE0-EF95-429E-8CCC-10EEC045E065}" presName="dummyConnPt" presStyleCnt="0"/>
      <dgm:spPr/>
    </dgm:pt>
    <dgm:pt modelId="{A912F686-891C-4864-9BE7-6282580A0459}" type="pres">
      <dgm:prSet presAssocID="{32430FE0-EF95-429E-8CCC-10EEC045E065}" presName="node" presStyleLbl="node1" presStyleIdx="10" presStyleCnt="13">
        <dgm:presLayoutVars>
          <dgm:bulletEnabled val="1"/>
        </dgm:presLayoutVars>
      </dgm:prSet>
      <dgm:spPr/>
    </dgm:pt>
    <dgm:pt modelId="{FE3D6EC8-D311-4D55-8AB0-FB8A1E632607}" type="pres">
      <dgm:prSet presAssocID="{D3328A7C-66CE-4571-9861-F5D9BEB7C7AA}" presName="sibTrans" presStyleLbl="bgSibTrans2D1" presStyleIdx="10" presStyleCnt="12"/>
      <dgm:spPr/>
    </dgm:pt>
    <dgm:pt modelId="{EA809BB4-D832-4315-83BD-E801AC5C1D6D}" type="pres">
      <dgm:prSet presAssocID="{68333E8A-C694-4E0A-87F5-A62A73B4E1B3}" presName="compNode" presStyleCnt="0"/>
      <dgm:spPr/>
    </dgm:pt>
    <dgm:pt modelId="{3C62FBF6-8387-48C3-8AB8-64613F2754A2}" type="pres">
      <dgm:prSet presAssocID="{68333E8A-C694-4E0A-87F5-A62A73B4E1B3}" presName="dummyConnPt" presStyleCnt="0"/>
      <dgm:spPr/>
    </dgm:pt>
    <dgm:pt modelId="{5FC6EDAC-D2C6-45FE-9047-9CA4E1830B77}" type="pres">
      <dgm:prSet presAssocID="{68333E8A-C694-4E0A-87F5-A62A73B4E1B3}" presName="node" presStyleLbl="node1" presStyleIdx="11" presStyleCnt="13" custScaleX="100342">
        <dgm:presLayoutVars>
          <dgm:bulletEnabled val="1"/>
        </dgm:presLayoutVars>
      </dgm:prSet>
      <dgm:spPr/>
    </dgm:pt>
    <dgm:pt modelId="{CA3C5DF5-0F35-420B-B46D-1B4F978DA527}" type="pres">
      <dgm:prSet presAssocID="{E35D05F1-7BD1-45F6-A31A-EE3FFE3D329A}" presName="sibTrans" presStyleLbl="bgSibTrans2D1" presStyleIdx="11" presStyleCnt="12"/>
      <dgm:spPr/>
    </dgm:pt>
    <dgm:pt modelId="{79865E79-1B4E-401A-BBF5-44AAEE33AEA9}" type="pres">
      <dgm:prSet presAssocID="{13E65C3F-00B2-45E5-A3AE-4FCA79117D77}" presName="compNode" presStyleCnt="0"/>
      <dgm:spPr/>
    </dgm:pt>
    <dgm:pt modelId="{C97E7729-229F-4235-BB2D-B58A5D1EC2B2}" type="pres">
      <dgm:prSet presAssocID="{13E65C3F-00B2-45E5-A3AE-4FCA79117D77}" presName="dummyConnPt" presStyleCnt="0"/>
      <dgm:spPr/>
    </dgm:pt>
    <dgm:pt modelId="{28DA5502-EC9F-42F9-BAB7-8E19ED51AACE}" type="pres">
      <dgm:prSet presAssocID="{13E65C3F-00B2-45E5-A3AE-4FCA79117D77}" presName="node" presStyleLbl="node1" presStyleIdx="12" presStyleCnt="13">
        <dgm:presLayoutVars>
          <dgm:bulletEnabled val="1"/>
        </dgm:presLayoutVars>
      </dgm:prSet>
      <dgm:spPr/>
    </dgm:pt>
  </dgm:ptLst>
  <dgm:cxnLst>
    <dgm:cxn modelId="{BA3B651D-EF95-4763-A9BC-5C0B3377B4BC}" type="presOf" srcId="{8AE348B7-6F39-487A-91AE-8A4A5276019F}" destId="{A91B0EE8-B294-4C7A-9370-D41A372421DD}" srcOrd="0" destOrd="0" presId="urn:microsoft.com/office/officeart/2005/8/layout/bProcess4"/>
    <dgm:cxn modelId="{62D17D1E-860B-4495-A48F-726FA43D9794}" type="presOf" srcId="{FBB1AA72-0768-4167-A345-5B418E075D73}" destId="{621FB9D6-F52A-448A-BD60-5FDE8EE70946}" srcOrd="0" destOrd="0" presId="urn:microsoft.com/office/officeart/2005/8/layout/bProcess4"/>
    <dgm:cxn modelId="{98EBA922-6D33-4144-ABBC-AE1EAFF1E7E8}" type="presOf" srcId="{4661D037-064A-4511-9430-09FE4B5C1DBA}" destId="{5F3D2A6C-F518-48DF-BD72-5AAE4DE82E93}" srcOrd="0" destOrd="0" presId="urn:microsoft.com/office/officeart/2005/8/layout/bProcess4"/>
    <dgm:cxn modelId="{DDBED22A-4CA4-4901-92CF-90004A50436E}" type="presOf" srcId="{D3328A7C-66CE-4571-9861-F5D9BEB7C7AA}" destId="{FE3D6EC8-D311-4D55-8AB0-FB8A1E632607}" srcOrd="0" destOrd="0" presId="urn:microsoft.com/office/officeart/2005/8/layout/bProcess4"/>
    <dgm:cxn modelId="{4FD65630-B39B-4FDF-B80B-1FA9EE0AE9FE}" type="presOf" srcId="{47BA990F-A414-41B3-8901-78E42A44E82F}" destId="{75B6ADFD-FC51-496C-BDFD-779C53771226}" srcOrd="0" destOrd="0" presId="urn:microsoft.com/office/officeart/2005/8/layout/bProcess4"/>
    <dgm:cxn modelId="{5983F03B-1020-4EEF-BA17-A78F439C4F92}" type="presOf" srcId="{A892FBB1-3769-46C9-BF10-A654AA1F20DA}" destId="{88F88ABC-B857-433B-99F0-5B952BA5318D}" srcOrd="0" destOrd="0" presId="urn:microsoft.com/office/officeart/2005/8/layout/bProcess4"/>
    <dgm:cxn modelId="{A5B1155C-AFAA-4BC5-ABEB-A975C9DB5335}" srcId="{FBB1AA72-0768-4167-A345-5B418E075D73}" destId="{47BA990F-A414-41B3-8901-78E42A44E82F}" srcOrd="9" destOrd="0" parTransId="{8D79D41D-3B22-4715-A159-0CF7AB1C6826}" sibTransId="{4661D037-064A-4511-9430-09FE4B5C1DBA}"/>
    <dgm:cxn modelId="{4716A75F-FBD1-4620-921C-1C3C74A3B6E7}" type="presOf" srcId="{76D44690-C89E-4AD4-BA51-A10CFCD52754}" destId="{6CBB23B9-6346-40A9-A6D8-4767F58CCABE}" srcOrd="0" destOrd="0" presId="urn:microsoft.com/office/officeart/2005/8/layout/bProcess4"/>
    <dgm:cxn modelId="{292CEB43-FB45-4E3A-B76E-54CFC472DDEC}" srcId="{FBB1AA72-0768-4167-A345-5B418E075D73}" destId="{32430FE0-EF95-429E-8CCC-10EEC045E065}" srcOrd="10" destOrd="0" parTransId="{B7DC0E0C-48D4-4086-95CF-B09E92F787C2}" sibTransId="{D3328A7C-66CE-4571-9861-F5D9BEB7C7AA}"/>
    <dgm:cxn modelId="{C6E5626A-F0B1-4228-AF94-A1027AD9BAC6}" type="presOf" srcId="{4FE56ED7-F6A4-4509-9FB4-494FE7DF4BEE}" destId="{FFA2F53F-2583-4776-BDE9-26C7A2F97673}" srcOrd="0" destOrd="0" presId="urn:microsoft.com/office/officeart/2005/8/layout/bProcess4"/>
    <dgm:cxn modelId="{E793F34B-57D7-4E01-BC2A-416112A86F47}" type="presOf" srcId="{BB0029E6-4DC4-4B47-85C2-6D25E8B92656}" destId="{2380A5EA-F20A-450F-BB1B-5037A196D12A}" srcOrd="0" destOrd="0" presId="urn:microsoft.com/office/officeart/2005/8/layout/bProcess4"/>
    <dgm:cxn modelId="{A35B9371-1D12-4404-8638-E2D19F733931}" srcId="{FBB1AA72-0768-4167-A345-5B418E075D73}" destId="{76D44690-C89E-4AD4-BA51-A10CFCD52754}" srcOrd="6" destOrd="0" parTransId="{79BE7116-8127-4C89-AB0A-6176A27781BE}" sibTransId="{D0F142AE-9D18-409E-BC85-755FBCF97375}"/>
    <dgm:cxn modelId="{10901F55-DB61-4F18-A39C-9D9CA5F0E26A}" srcId="{FBB1AA72-0768-4167-A345-5B418E075D73}" destId="{8AE348B7-6F39-487A-91AE-8A4A5276019F}" srcOrd="3" destOrd="0" parTransId="{7F9C988C-FD07-45A0-8C15-159515B56AC6}" sibTransId="{AAD3601A-0C69-4E61-BD62-A4C1AE20B826}"/>
    <dgm:cxn modelId="{5F278B83-FF99-4A3C-940E-CFE37B30F3E5}" type="presOf" srcId="{32430FE0-EF95-429E-8CCC-10EEC045E065}" destId="{A912F686-891C-4864-9BE7-6282580A0459}" srcOrd="0" destOrd="0" presId="urn:microsoft.com/office/officeart/2005/8/layout/bProcess4"/>
    <dgm:cxn modelId="{6B425988-A79E-4198-9D40-C41CE4548EF6}" srcId="{FBB1AA72-0768-4167-A345-5B418E075D73}" destId="{343FAC91-61F8-4D44-AD40-D1D0802FE071}" srcOrd="1" destOrd="0" parTransId="{001ACB6B-66AD-4D5C-BB69-F53F316F7779}" sibTransId="{66346098-4A2D-4468-99F8-B97F9DF1FFB1}"/>
    <dgm:cxn modelId="{A20F9C88-2356-4CE2-91BA-8EAC0B7690BF}" type="presOf" srcId="{A4D0BEB9-7A1E-4988-8C4D-773770C63AFB}" destId="{F53215F5-F30B-47B0-8613-3B8D2BD1072C}" srcOrd="0" destOrd="0" presId="urn:microsoft.com/office/officeart/2005/8/layout/bProcess4"/>
    <dgm:cxn modelId="{CC8C849F-D652-4258-82EA-6040D2CF66EC}" srcId="{FBB1AA72-0768-4167-A345-5B418E075D73}" destId="{68333E8A-C694-4E0A-87F5-A62A73B4E1B3}" srcOrd="11" destOrd="0" parTransId="{9463AFA0-D6AA-4C7F-8052-BBDF0BDCA2A6}" sibTransId="{E35D05F1-7BD1-45F6-A31A-EE3FFE3D329A}"/>
    <dgm:cxn modelId="{94E073A2-9907-429B-B72B-42E3A3ACE9A4}" type="presOf" srcId="{D0F142AE-9D18-409E-BC85-755FBCF97375}" destId="{4D19B5C0-90B4-466B-A4D4-3B31C2096AA5}" srcOrd="0" destOrd="0" presId="urn:microsoft.com/office/officeart/2005/8/layout/bProcess4"/>
    <dgm:cxn modelId="{2C9BD4AE-CA53-40BF-83BA-57203A074C48}" srcId="{FBB1AA72-0768-4167-A345-5B418E075D73}" destId="{6C66AD9F-2459-4853-9A0A-0C09F92D6B74}" srcOrd="4" destOrd="0" parTransId="{9AFEE6BD-3759-484A-828C-923E72E5EEEB}" sibTransId="{CB5C1201-E325-4377-9BAE-21325AE977EC}"/>
    <dgm:cxn modelId="{82273CAF-DE84-4D3A-ADCE-577FFCCDE189}" type="presOf" srcId="{343FAC91-61F8-4D44-AD40-D1D0802FE071}" destId="{81ACF9A0-5D73-437E-AF20-051889A97481}" srcOrd="0" destOrd="0" presId="urn:microsoft.com/office/officeart/2005/8/layout/bProcess4"/>
    <dgm:cxn modelId="{D5D19BB2-EB3B-4831-9811-D307085BC99F}" srcId="{FBB1AA72-0768-4167-A345-5B418E075D73}" destId="{C732D6C5-4138-43F8-8937-907F563B111A}" srcOrd="8" destOrd="0" parTransId="{4B271A26-34FA-4186-A508-80DB61341286}" sibTransId="{92B371CC-27C5-464B-BBCA-0ABC967EBDE3}"/>
    <dgm:cxn modelId="{F5D08DB8-2C2C-41DC-A347-E60EB04A6C06}" type="presOf" srcId="{AAD3601A-0C69-4E61-BD62-A4C1AE20B826}" destId="{989D71B7-E5D7-4BF7-9EB3-A31F9E0CBF86}" srcOrd="0" destOrd="0" presId="urn:microsoft.com/office/officeart/2005/8/layout/bProcess4"/>
    <dgm:cxn modelId="{B38EC1C7-144D-42D7-AB34-A6DA7271A061}" type="presOf" srcId="{80964853-3BEC-40C3-854C-F9AD4E2DD982}" destId="{F9244B99-BDA7-4781-94EA-41B564BFEE0D}" srcOrd="0" destOrd="0" presId="urn:microsoft.com/office/officeart/2005/8/layout/bProcess4"/>
    <dgm:cxn modelId="{746EDBC8-D934-45ED-AC6B-84E3A200B361}" type="presOf" srcId="{7E034A35-F23C-48CE-B8C7-F699EAE7F7F8}" destId="{046E6F3B-EFA5-4385-868A-A8789B6FBCBB}" srcOrd="0" destOrd="0" presId="urn:microsoft.com/office/officeart/2005/8/layout/bProcess4"/>
    <dgm:cxn modelId="{3468F2CE-3B31-41FC-BD03-C933F6D6D149}" type="presOf" srcId="{66346098-4A2D-4468-99F8-B97F9DF1FFB1}" destId="{4E9D008B-3C53-46CA-AA20-88645053C892}" srcOrd="0" destOrd="0" presId="urn:microsoft.com/office/officeart/2005/8/layout/bProcess4"/>
    <dgm:cxn modelId="{D8357ED8-D28A-4781-91DA-2FF6592C0DEE}" type="presOf" srcId="{A5E955A8-795D-4C64-98BA-75BF4FB58358}" destId="{B5B328A0-BCFC-4CE7-B6F2-022C4160E4D7}" srcOrd="0" destOrd="0" presId="urn:microsoft.com/office/officeart/2005/8/layout/bProcess4"/>
    <dgm:cxn modelId="{8D2F24DC-14E8-4E09-AD8A-1085C2ABA97C}" type="presOf" srcId="{6C66AD9F-2459-4853-9A0A-0C09F92D6B74}" destId="{A3031657-7443-4C6A-B13D-2ED37B05AF81}" srcOrd="0" destOrd="0" presId="urn:microsoft.com/office/officeart/2005/8/layout/bProcess4"/>
    <dgm:cxn modelId="{E67FBBE1-A4EB-4DB1-A555-C3A06F63C7F0}" type="presOf" srcId="{92B371CC-27C5-464B-BBCA-0ABC967EBDE3}" destId="{96866FF6-95CB-4C35-8E13-4F566E339EAF}" srcOrd="0" destOrd="0" presId="urn:microsoft.com/office/officeart/2005/8/layout/bProcess4"/>
    <dgm:cxn modelId="{F19636E7-6AC9-431B-BC29-FE4EAA082899}" srcId="{FBB1AA72-0768-4167-A345-5B418E075D73}" destId="{6BF5A308-ECC7-43DF-9F61-ED5A5A478002}" srcOrd="2" destOrd="0" parTransId="{8627747D-6252-44F9-B414-B6C9AD7F0E7C}" sibTransId="{A5E955A8-795D-4C64-98BA-75BF4FB58358}"/>
    <dgm:cxn modelId="{A67AFCE9-7EB3-41DC-A6DC-0AF0DE02F542}" srcId="{FBB1AA72-0768-4167-A345-5B418E075D73}" destId="{13E65C3F-00B2-45E5-A3AE-4FCA79117D77}" srcOrd="12" destOrd="0" parTransId="{708F9493-171C-4DA1-90DE-210476AEF5E3}" sibTransId="{FA16653A-428E-469A-8409-B05898DDBD31}"/>
    <dgm:cxn modelId="{38BBA0EA-B613-4FA2-821D-172AFCA50B3D}" type="presOf" srcId="{6BF5A308-ECC7-43DF-9F61-ED5A5A478002}" destId="{A4C5D0FA-3263-485C-8BE9-34A7328216C2}" srcOrd="0" destOrd="0" presId="urn:microsoft.com/office/officeart/2005/8/layout/bProcess4"/>
    <dgm:cxn modelId="{732E1BED-4097-469F-806D-7317F4439891}" type="presOf" srcId="{CB5C1201-E325-4377-9BAE-21325AE977EC}" destId="{7D23A7ED-5466-4841-BFED-9FFB8C007D54}" srcOrd="0" destOrd="0" presId="urn:microsoft.com/office/officeart/2005/8/layout/bProcess4"/>
    <dgm:cxn modelId="{B6C11FED-EA88-4619-B30D-4617DC20884B}" type="presOf" srcId="{68333E8A-C694-4E0A-87F5-A62A73B4E1B3}" destId="{5FC6EDAC-D2C6-45FE-9047-9CA4E1830B77}" srcOrd="0" destOrd="0" presId="urn:microsoft.com/office/officeart/2005/8/layout/bProcess4"/>
    <dgm:cxn modelId="{9ACB38F0-CD36-48AD-8655-A3285FBE48D6}" type="presOf" srcId="{13E65C3F-00B2-45E5-A3AE-4FCA79117D77}" destId="{28DA5502-EC9F-42F9-BAB7-8E19ED51AACE}" srcOrd="0" destOrd="0" presId="urn:microsoft.com/office/officeart/2005/8/layout/bProcess4"/>
    <dgm:cxn modelId="{CF1E7DF1-518C-4A00-A1B3-3BA4764137D2}" type="presOf" srcId="{C732D6C5-4138-43F8-8937-907F563B111A}" destId="{DDF2124C-03AF-4F60-A89F-DA9593DD749F}" srcOrd="0" destOrd="0" presId="urn:microsoft.com/office/officeart/2005/8/layout/bProcess4"/>
    <dgm:cxn modelId="{78CE96F2-AF77-45DB-94C8-DC4A4E31489B}" srcId="{FBB1AA72-0768-4167-A345-5B418E075D73}" destId="{80964853-3BEC-40C3-854C-F9AD4E2DD982}" srcOrd="0" destOrd="0" parTransId="{5B40CFAE-8386-4195-BFFF-E96C7190F4D0}" sibTransId="{4FE56ED7-F6A4-4509-9FB4-494FE7DF4BEE}"/>
    <dgm:cxn modelId="{92BC12F4-D7BE-4951-AEB3-BF01B8B38DEF}" srcId="{FBB1AA72-0768-4167-A345-5B418E075D73}" destId="{BB0029E6-4DC4-4B47-85C2-6D25E8B92656}" srcOrd="7" destOrd="0" parTransId="{63F3D26C-14AF-4A88-86D7-869917BC8FC8}" sibTransId="{A4D0BEB9-7A1E-4988-8C4D-773770C63AFB}"/>
    <dgm:cxn modelId="{05B6AAF9-FD1C-4D17-B73F-639F87E2FA5C}" srcId="{FBB1AA72-0768-4167-A345-5B418E075D73}" destId="{A892FBB1-3769-46C9-BF10-A654AA1F20DA}" srcOrd="5" destOrd="0" parTransId="{0BD7EACC-1A37-40B2-BDC4-9FB6207E19AA}" sibTransId="{7E034A35-F23C-48CE-B8C7-F699EAE7F7F8}"/>
    <dgm:cxn modelId="{7AA664FA-EC11-4E6C-9074-7B030004BB8F}" type="presOf" srcId="{E35D05F1-7BD1-45F6-A31A-EE3FFE3D329A}" destId="{CA3C5DF5-0F35-420B-B46D-1B4F978DA527}" srcOrd="0" destOrd="0" presId="urn:microsoft.com/office/officeart/2005/8/layout/bProcess4"/>
    <dgm:cxn modelId="{56A0C024-91A1-4221-A9C3-DE1D9856C344}" type="presParOf" srcId="{621FB9D6-F52A-448A-BD60-5FDE8EE70946}" destId="{3392AC20-FCFF-4D63-9773-9FF86157E05E}" srcOrd="0" destOrd="0" presId="urn:microsoft.com/office/officeart/2005/8/layout/bProcess4"/>
    <dgm:cxn modelId="{7C240AB5-C54B-497D-A0CF-2E962F6369FE}" type="presParOf" srcId="{3392AC20-FCFF-4D63-9773-9FF86157E05E}" destId="{D570A375-4BE7-4F35-B518-A3B25D6BFEA1}" srcOrd="0" destOrd="0" presId="urn:microsoft.com/office/officeart/2005/8/layout/bProcess4"/>
    <dgm:cxn modelId="{6BAC4750-B03F-471D-91E5-EC3693CFDC32}" type="presParOf" srcId="{3392AC20-FCFF-4D63-9773-9FF86157E05E}" destId="{F9244B99-BDA7-4781-94EA-41B564BFEE0D}" srcOrd="1" destOrd="0" presId="urn:microsoft.com/office/officeart/2005/8/layout/bProcess4"/>
    <dgm:cxn modelId="{C75F4D12-F989-48CD-BA0A-87271F02A316}" type="presParOf" srcId="{621FB9D6-F52A-448A-BD60-5FDE8EE70946}" destId="{FFA2F53F-2583-4776-BDE9-26C7A2F97673}" srcOrd="1" destOrd="0" presId="urn:microsoft.com/office/officeart/2005/8/layout/bProcess4"/>
    <dgm:cxn modelId="{5DD9CBE4-B6FE-46F8-9416-9F88052F07EB}" type="presParOf" srcId="{621FB9D6-F52A-448A-BD60-5FDE8EE70946}" destId="{940C81A4-3C0B-4F96-8666-9D05983B6EB1}" srcOrd="2" destOrd="0" presId="urn:microsoft.com/office/officeart/2005/8/layout/bProcess4"/>
    <dgm:cxn modelId="{FFE151B8-86B7-4587-B09D-CE98D0519753}" type="presParOf" srcId="{940C81A4-3C0B-4F96-8666-9D05983B6EB1}" destId="{1A140C2F-A3D2-48A4-8B5B-6D662D2BA2F2}" srcOrd="0" destOrd="0" presId="urn:microsoft.com/office/officeart/2005/8/layout/bProcess4"/>
    <dgm:cxn modelId="{146A36D6-BA1D-462A-A77A-ADE08CA24178}" type="presParOf" srcId="{940C81A4-3C0B-4F96-8666-9D05983B6EB1}" destId="{81ACF9A0-5D73-437E-AF20-051889A97481}" srcOrd="1" destOrd="0" presId="urn:microsoft.com/office/officeart/2005/8/layout/bProcess4"/>
    <dgm:cxn modelId="{490E2855-A0D6-4C52-9E2C-C28560BE80E3}" type="presParOf" srcId="{621FB9D6-F52A-448A-BD60-5FDE8EE70946}" destId="{4E9D008B-3C53-46CA-AA20-88645053C892}" srcOrd="3" destOrd="0" presId="urn:microsoft.com/office/officeart/2005/8/layout/bProcess4"/>
    <dgm:cxn modelId="{5D3C88A9-A468-44B1-850C-94A117FD6F84}" type="presParOf" srcId="{621FB9D6-F52A-448A-BD60-5FDE8EE70946}" destId="{5A8D650E-A049-4894-BBB6-0A736D16B4DE}" srcOrd="4" destOrd="0" presId="urn:microsoft.com/office/officeart/2005/8/layout/bProcess4"/>
    <dgm:cxn modelId="{D29CEE71-4781-4154-B555-8A0C58A12BAA}" type="presParOf" srcId="{5A8D650E-A049-4894-BBB6-0A736D16B4DE}" destId="{B992D0AB-C0B3-4E8F-BCE6-6BDC8ED1F3B2}" srcOrd="0" destOrd="0" presId="urn:microsoft.com/office/officeart/2005/8/layout/bProcess4"/>
    <dgm:cxn modelId="{8743BB55-2B9F-4175-B28E-EC144D56EC39}" type="presParOf" srcId="{5A8D650E-A049-4894-BBB6-0A736D16B4DE}" destId="{A4C5D0FA-3263-485C-8BE9-34A7328216C2}" srcOrd="1" destOrd="0" presId="urn:microsoft.com/office/officeart/2005/8/layout/bProcess4"/>
    <dgm:cxn modelId="{50A386C3-F404-4271-9B28-D0EE3A4D96BC}" type="presParOf" srcId="{621FB9D6-F52A-448A-BD60-5FDE8EE70946}" destId="{B5B328A0-BCFC-4CE7-B6F2-022C4160E4D7}" srcOrd="5" destOrd="0" presId="urn:microsoft.com/office/officeart/2005/8/layout/bProcess4"/>
    <dgm:cxn modelId="{AB86FC2F-2838-4CF7-AA23-90F7E9DCC17F}" type="presParOf" srcId="{621FB9D6-F52A-448A-BD60-5FDE8EE70946}" destId="{45E2D6EF-A1EB-4416-884F-8BF82B9DC183}" srcOrd="6" destOrd="0" presId="urn:microsoft.com/office/officeart/2005/8/layout/bProcess4"/>
    <dgm:cxn modelId="{F2FDCF7C-0578-4F7B-BF62-AE44D635E359}" type="presParOf" srcId="{45E2D6EF-A1EB-4416-884F-8BF82B9DC183}" destId="{20C1F81D-680A-47EE-BBBC-0DBD7BB231EF}" srcOrd="0" destOrd="0" presId="urn:microsoft.com/office/officeart/2005/8/layout/bProcess4"/>
    <dgm:cxn modelId="{B45ABF9E-91F7-4E77-83D5-31367F67BCD7}" type="presParOf" srcId="{45E2D6EF-A1EB-4416-884F-8BF82B9DC183}" destId="{A91B0EE8-B294-4C7A-9370-D41A372421DD}" srcOrd="1" destOrd="0" presId="urn:microsoft.com/office/officeart/2005/8/layout/bProcess4"/>
    <dgm:cxn modelId="{53FAD8D2-2838-4719-ABDD-709457F422F1}" type="presParOf" srcId="{621FB9D6-F52A-448A-BD60-5FDE8EE70946}" destId="{989D71B7-E5D7-4BF7-9EB3-A31F9E0CBF86}" srcOrd="7" destOrd="0" presId="urn:microsoft.com/office/officeart/2005/8/layout/bProcess4"/>
    <dgm:cxn modelId="{0A7EF177-7FAA-4EB2-9417-F83E7E7AF088}" type="presParOf" srcId="{621FB9D6-F52A-448A-BD60-5FDE8EE70946}" destId="{1E0004DD-D05F-4494-801A-E526B14BC6EF}" srcOrd="8" destOrd="0" presId="urn:microsoft.com/office/officeart/2005/8/layout/bProcess4"/>
    <dgm:cxn modelId="{8A61E87E-F5D0-44D7-A81C-94370F48EBFF}" type="presParOf" srcId="{1E0004DD-D05F-4494-801A-E526B14BC6EF}" destId="{FE6BD8F6-0937-4AA6-8326-D0D739913E1A}" srcOrd="0" destOrd="0" presId="urn:microsoft.com/office/officeart/2005/8/layout/bProcess4"/>
    <dgm:cxn modelId="{970F776E-E4BA-47D1-A148-49712C28885B}" type="presParOf" srcId="{1E0004DD-D05F-4494-801A-E526B14BC6EF}" destId="{A3031657-7443-4C6A-B13D-2ED37B05AF81}" srcOrd="1" destOrd="0" presId="urn:microsoft.com/office/officeart/2005/8/layout/bProcess4"/>
    <dgm:cxn modelId="{8C21EE8B-7917-454B-8668-02DC9D1C3A25}" type="presParOf" srcId="{621FB9D6-F52A-448A-BD60-5FDE8EE70946}" destId="{7D23A7ED-5466-4841-BFED-9FFB8C007D54}" srcOrd="9" destOrd="0" presId="urn:microsoft.com/office/officeart/2005/8/layout/bProcess4"/>
    <dgm:cxn modelId="{0034AB72-7E92-40A6-B31C-EA5F9A1903A0}" type="presParOf" srcId="{621FB9D6-F52A-448A-BD60-5FDE8EE70946}" destId="{71A2701C-06C0-458F-BF26-ADB345D3B5B5}" srcOrd="10" destOrd="0" presId="urn:microsoft.com/office/officeart/2005/8/layout/bProcess4"/>
    <dgm:cxn modelId="{B24C023A-7C3F-49A0-A068-D50E67F08E2D}" type="presParOf" srcId="{71A2701C-06C0-458F-BF26-ADB345D3B5B5}" destId="{290BCF17-4FAA-4C87-A1CD-168867BAC161}" srcOrd="0" destOrd="0" presId="urn:microsoft.com/office/officeart/2005/8/layout/bProcess4"/>
    <dgm:cxn modelId="{F825B067-59A5-44C0-A072-193AF7A385FF}" type="presParOf" srcId="{71A2701C-06C0-458F-BF26-ADB345D3B5B5}" destId="{88F88ABC-B857-433B-99F0-5B952BA5318D}" srcOrd="1" destOrd="0" presId="urn:microsoft.com/office/officeart/2005/8/layout/bProcess4"/>
    <dgm:cxn modelId="{795591CC-BAE5-47EC-9C97-A2C7981F069C}" type="presParOf" srcId="{621FB9D6-F52A-448A-BD60-5FDE8EE70946}" destId="{046E6F3B-EFA5-4385-868A-A8789B6FBCBB}" srcOrd="11" destOrd="0" presId="urn:microsoft.com/office/officeart/2005/8/layout/bProcess4"/>
    <dgm:cxn modelId="{C69A4516-BD29-4659-BDA8-EB50E3701FB5}" type="presParOf" srcId="{621FB9D6-F52A-448A-BD60-5FDE8EE70946}" destId="{6856A1F3-5B72-4533-9EF8-110BD1A2579C}" srcOrd="12" destOrd="0" presId="urn:microsoft.com/office/officeart/2005/8/layout/bProcess4"/>
    <dgm:cxn modelId="{C51EF693-8B4F-4553-8FA5-B100C830B6F7}" type="presParOf" srcId="{6856A1F3-5B72-4533-9EF8-110BD1A2579C}" destId="{DF44B64C-CC50-48AA-B5E5-88196DE86E5B}" srcOrd="0" destOrd="0" presId="urn:microsoft.com/office/officeart/2005/8/layout/bProcess4"/>
    <dgm:cxn modelId="{FF17544A-C870-4D74-AA4D-2CC0C7DB5366}" type="presParOf" srcId="{6856A1F3-5B72-4533-9EF8-110BD1A2579C}" destId="{6CBB23B9-6346-40A9-A6D8-4767F58CCABE}" srcOrd="1" destOrd="0" presId="urn:microsoft.com/office/officeart/2005/8/layout/bProcess4"/>
    <dgm:cxn modelId="{07FF75FA-E9C4-444D-9B6F-2A8872F65E73}" type="presParOf" srcId="{621FB9D6-F52A-448A-BD60-5FDE8EE70946}" destId="{4D19B5C0-90B4-466B-A4D4-3B31C2096AA5}" srcOrd="13" destOrd="0" presId="urn:microsoft.com/office/officeart/2005/8/layout/bProcess4"/>
    <dgm:cxn modelId="{96A892B3-ABAA-4B86-AA8A-26C2355B4C32}" type="presParOf" srcId="{621FB9D6-F52A-448A-BD60-5FDE8EE70946}" destId="{E04FB742-CB05-439D-B920-583990BC055D}" srcOrd="14" destOrd="0" presId="urn:microsoft.com/office/officeart/2005/8/layout/bProcess4"/>
    <dgm:cxn modelId="{C4017BB7-BA7C-494A-BC87-57AD5F3D155A}" type="presParOf" srcId="{E04FB742-CB05-439D-B920-583990BC055D}" destId="{BEB4DA8B-E829-4B8A-BE82-5C42A5DAB2D8}" srcOrd="0" destOrd="0" presId="urn:microsoft.com/office/officeart/2005/8/layout/bProcess4"/>
    <dgm:cxn modelId="{2213775A-061A-4DA8-B2BB-AE1033208E3B}" type="presParOf" srcId="{E04FB742-CB05-439D-B920-583990BC055D}" destId="{2380A5EA-F20A-450F-BB1B-5037A196D12A}" srcOrd="1" destOrd="0" presId="urn:microsoft.com/office/officeart/2005/8/layout/bProcess4"/>
    <dgm:cxn modelId="{AD2F0DEC-27E7-473E-9B8F-26BD2F99BBF0}" type="presParOf" srcId="{621FB9D6-F52A-448A-BD60-5FDE8EE70946}" destId="{F53215F5-F30B-47B0-8613-3B8D2BD1072C}" srcOrd="15" destOrd="0" presId="urn:microsoft.com/office/officeart/2005/8/layout/bProcess4"/>
    <dgm:cxn modelId="{6AE4C06C-292C-4C1E-AE4F-14D5AB05CCE6}" type="presParOf" srcId="{621FB9D6-F52A-448A-BD60-5FDE8EE70946}" destId="{5AAA6EBA-2600-4023-A97B-9CA5D40D83CD}" srcOrd="16" destOrd="0" presId="urn:microsoft.com/office/officeart/2005/8/layout/bProcess4"/>
    <dgm:cxn modelId="{1DED6A5F-36E6-4106-9344-FD1710EEB98C}" type="presParOf" srcId="{5AAA6EBA-2600-4023-A97B-9CA5D40D83CD}" destId="{B95BB443-63B2-4899-83E9-25F7EB51DBDD}" srcOrd="0" destOrd="0" presId="urn:microsoft.com/office/officeart/2005/8/layout/bProcess4"/>
    <dgm:cxn modelId="{74439C12-BD17-447E-B39F-0C6987277F46}" type="presParOf" srcId="{5AAA6EBA-2600-4023-A97B-9CA5D40D83CD}" destId="{DDF2124C-03AF-4F60-A89F-DA9593DD749F}" srcOrd="1" destOrd="0" presId="urn:microsoft.com/office/officeart/2005/8/layout/bProcess4"/>
    <dgm:cxn modelId="{ECE98975-9F35-4E85-B08A-7A1C5E1EFC3B}" type="presParOf" srcId="{621FB9D6-F52A-448A-BD60-5FDE8EE70946}" destId="{96866FF6-95CB-4C35-8E13-4F566E339EAF}" srcOrd="17" destOrd="0" presId="urn:microsoft.com/office/officeart/2005/8/layout/bProcess4"/>
    <dgm:cxn modelId="{8B660E85-B206-4D3A-9423-11EDB619CD8F}" type="presParOf" srcId="{621FB9D6-F52A-448A-BD60-5FDE8EE70946}" destId="{238F1EED-BEAA-46F7-ABE8-48710ACA81B7}" srcOrd="18" destOrd="0" presId="urn:microsoft.com/office/officeart/2005/8/layout/bProcess4"/>
    <dgm:cxn modelId="{9025B4AA-AC2D-4947-A381-556E1B99FDAF}" type="presParOf" srcId="{238F1EED-BEAA-46F7-ABE8-48710ACA81B7}" destId="{5995BC13-2AD0-4A15-B4CF-C2BD02F4A79E}" srcOrd="0" destOrd="0" presId="urn:microsoft.com/office/officeart/2005/8/layout/bProcess4"/>
    <dgm:cxn modelId="{DFAD8360-7E06-42CE-BC12-546028616468}" type="presParOf" srcId="{238F1EED-BEAA-46F7-ABE8-48710ACA81B7}" destId="{75B6ADFD-FC51-496C-BDFD-779C53771226}" srcOrd="1" destOrd="0" presId="urn:microsoft.com/office/officeart/2005/8/layout/bProcess4"/>
    <dgm:cxn modelId="{7360BA1F-AE9D-450E-AA9C-1B57596FBA34}" type="presParOf" srcId="{621FB9D6-F52A-448A-BD60-5FDE8EE70946}" destId="{5F3D2A6C-F518-48DF-BD72-5AAE4DE82E93}" srcOrd="19" destOrd="0" presId="urn:microsoft.com/office/officeart/2005/8/layout/bProcess4"/>
    <dgm:cxn modelId="{93CC104D-D5F9-454A-B9CE-8A9A2B025612}" type="presParOf" srcId="{621FB9D6-F52A-448A-BD60-5FDE8EE70946}" destId="{6697ED9F-C9CF-4D44-9A63-0F0D386B757D}" srcOrd="20" destOrd="0" presId="urn:microsoft.com/office/officeart/2005/8/layout/bProcess4"/>
    <dgm:cxn modelId="{87583C85-1478-4F1A-8F7A-D98BB405C683}" type="presParOf" srcId="{6697ED9F-C9CF-4D44-9A63-0F0D386B757D}" destId="{5D52F8FA-FA54-4C93-8F4A-219AF56081A9}" srcOrd="0" destOrd="0" presId="urn:microsoft.com/office/officeart/2005/8/layout/bProcess4"/>
    <dgm:cxn modelId="{B008BCD9-3AC5-4D0E-AF3C-81124F211A11}" type="presParOf" srcId="{6697ED9F-C9CF-4D44-9A63-0F0D386B757D}" destId="{A912F686-891C-4864-9BE7-6282580A0459}" srcOrd="1" destOrd="0" presId="urn:microsoft.com/office/officeart/2005/8/layout/bProcess4"/>
    <dgm:cxn modelId="{C935A1E6-FB00-48C8-B3F5-E65EF05BB9D7}" type="presParOf" srcId="{621FB9D6-F52A-448A-BD60-5FDE8EE70946}" destId="{FE3D6EC8-D311-4D55-8AB0-FB8A1E632607}" srcOrd="21" destOrd="0" presId="urn:microsoft.com/office/officeart/2005/8/layout/bProcess4"/>
    <dgm:cxn modelId="{16D895FC-6A84-4933-A1F0-4FB6921E7A94}" type="presParOf" srcId="{621FB9D6-F52A-448A-BD60-5FDE8EE70946}" destId="{EA809BB4-D832-4315-83BD-E801AC5C1D6D}" srcOrd="22" destOrd="0" presId="urn:microsoft.com/office/officeart/2005/8/layout/bProcess4"/>
    <dgm:cxn modelId="{9E59AB57-FC52-487A-91F1-18D67B2624E9}" type="presParOf" srcId="{EA809BB4-D832-4315-83BD-E801AC5C1D6D}" destId="{3C62FBF6-8387-48C3-8AB8-64613F2754A2}" srcOrd="0" destOrd="0" presId="urn:microsoft.com/office/officeart/2005/8/layout/bProcess4"/>
    <dgm:cxn modelId="{95C47EE2-3737-4BA8-A31B-855BD098E782}" type="presParOf" srcId="{EA809BB4-D832-4315-83BD-E801AC5C1D6D}" destId="{5FC6EDAC-D2C6-45FE-9047-9CA4E1830B77}" srcOrd="1" destOrd="0" presId="urn:microsoft.com/office/officeart/2005/8/layout/bProcess4"/>
    <dgm:cxn modelId="{4313EA9F-BCF4-42E9-AC54-FD975B7C4FFD}" type="presParOf" srcId="{621FB9D6-F52A-448A-BD60-5FDE8EE70946}" destId="{CA3C5DF5-0F35-420B-B46D-1B4F978DA527}" srcOrd="23" destOrd="0" presId="urn:microsoft.com/office/officeart/2005/8/layout/bProcess4"/>
    <dgm:cxn modelId="{97E6B7CD-1E02-4C3C-A901-2B03D8ABBB34}" type="presParOf" srcId="{621FB9D6-F52A-448A-BD60-5FDE8EE70946}" destId="{79865E79-1B4E-401A-BBF5-44AAEE33AEA9}" srcOrd="24" destOrd="0" presId="urn:microsoft.com/office/officeart/2005/8/layout/bProcess4"/>
    <dgm:cxn modelId="{B4D152D5-6218-4C3B-BFC9-450407E77954}" type="presParOf" srcId="{79865E79-1B4E-401A-BBF5-44AAEE33AEA9}" destId="{C97E7729-229F-4235-BB2D-B58A5D1EC2B2}" srcOrd="0" destOrd="0" presId="urn:microsoft.com/office/officeart/2005/8/layout/bProcess4"/>
    <dgm:cxn modelId="{4E9BCA39-6CA4-45D5-8EE4-D34AC8900633}" type="presParOf" srcId="{79865E79-1B4E-401A-BBF5-44AAEE33AEA9}" destId="{28DA5502-EC9F-42F9-BAB7-8E19ED51AACE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7D16AD-A8FF-4603-806C-DAC1AEE79DD6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AEB7E0D-0D1D-4D87-A42C-9D1D058BFED6}">
      <dgm:prSet phldrT="[Text]"/>
      <dgm:spPr/>
      <dgm:t>
        <a:bodyPr/>
        <a:lstStyle/>
        <a:p>
          <a:r>
            <a:rPr lang="en-US" dirty="0"/>
            <a:t>Talk to topic author</a:t>
          </a:r>
        </a:p>
      </dgm:t>
    </dgm:pt>
    <dgm:pt modelId="{AF74E6D8-C84F-481E-A459-AC19F925A4D0}" type="parTrans" cxnId="{C6097960-E052-46D4-919F-BF2F02218999}">
      <dgm:prSet/>
      <dgm:spPr/>
      <dgm:t>
        <a:bodyPr/>
        <a:lstStyle/>
        <a:p>
          <a:endParaRPr lang="en-US"/>
        </a:p>
      </dgm:t>
    </dgm:pt>
    <dgm:pt modelId="{C3BAD827-29A1-4906-8C40-B571E43C8633}" type="sibTrans" cxnId="{C6097960-E052-46D4-919F-BF2F02218999}">
      <dgm:prSet/>
      <dgm:spPr/>
      <dgm:t>
        <a:bodyPr/>
        <a:lstStyle/>
        <a:p>
          <a:endParaRPr lang="en-US"/>
        </a:p>
      </dgm:t>
    </dgm:pt>
    <dgm:pt modelId="{9EDA5FB5-DE6B-49F8-8385-637717C43432}">
      <dgm:prSet phldrT="[Text]"/>
      <dgm:spPr/>
      <dgm:t>
        <a:bodyPr/>
        <a:lstStyle/>
        <a:p>
          <a:r>
            <a:rPr lang="en-US" dirty="0"/>
            <a:t>Genesis of topic</a:t>
          </a:r>
        </a:p>
      </dgm:t>
    </dgm:pt>
    <dgm:pt modelId="{DEF0E46B-E2F6-4AE7-9C29-7C0013237630}" type="parTrans" cxnId="{44B9F833-D29E-4051-855D-081B08F9F8AF}">
      <dgm:prSet/>
      <dgm:spPr/>
      <dgm:t>
        <a:bodyPr/>
        <a:lstStyle/>
        <a:p>
          <a:endParaRPr lang="en-US"/>
        </a:p>
      </dgm:t>
    </dgm:pt>
    <dgm:pt modelId="{6FA47663-5864-44D6-9DFF-1653293EBDD8}" type="sibTrans" cxnId="{44B9F833-D29E-4051-855D-081B08F9F8AF}">
      <dgm:prSet/>
      <dgm:spPr/>
      <dgm:t>
        <a:bodyPr/>
        <a:lstStyle/>
        <a:p>
          <a:endParaRPr lang="en-US"/>
        </a:p>
      </dgm:t>
    </dgm:pt>
    <dgm:pt modelId="{100117B6-270E-4893-8EAE-8BFE9D2F5B15}">
      <dgm:prSet phldrT="[Text]"/>
      <dgm:spPr/>
      <dgm:t>
        <a:bodyPr/>
        <a:lstStyle/>
        <a:p>
          <a:r>
            <a:rPr lang="en-US" dirty="0"/>
            <a:t>Market Research</a:t>
          </a:r>
        </a:p>
      </dgm:t>
    </dgm:pt>
    <dgm:pt modelId="{57C17F02-F10F-4D09-A283-7CAFE816C744}" type="parTrans" cxnId="{13E7D307-EDFB-418F-B247-F1BC748AC5F5}">
      <dgm:prSet/>
      <dgm:spPr/>
      <dgm:t>
        <a:bodyPr/>
        <a:lstStyle/>
        <a:p>
          <a:endParaRPr lang="en-US"/>
        </a:p>
      </dgm:t>
    </dgm:pt>
    <dgm:pt modelId="{C48D46F5-C5D2-4CD1-87F0-9B501E10159A}" type="sibTrans" cxnId="{13E7D307-EDFB-418F-B247-F1BC748AC5F5}">
      <dgm:prSet/>
      <dgm:spPr/>
      <dgm:t>
        <a:bodyPr/>
        <a:lstStyle/>
        <a:p>
          <a:endParaRPr lang="en-US"/>
        </a:p>
      </dgm:t>
    </dgm:pt>
    <dgm:pt modelId="{3BE01361-976A-4BFF-98C3-86C61140562F}">
      <dgm:prSet phldrT="[Text]"/>
      <dgm:spPr/>
      <dgm:t>
        <a:bodyPr/>
        <a:lstStyle/>
        <a:p>
          <a:r>
            <a:rPr lang="en-US" dirty="0"/>
            <a:t>Does topic identify civilian markets?</a:t>
          </a:r>
        </a:p>
      </dgm:t>
    </dgm:pt>
    <dgm:pt modelId="{F2A95E23-635F-41CF-8532-37C25217085E}" type="parTrans" cxnId="{E95C4FEF-8B6B-4A1F-BC66-719DADF23A8E}">
      <dgm:prSet/>
      <dgm:spPr/>
      <dgm:t>
        <a:bodyPr/>
        <a:lstStyle/>
        <a:p>
          <a:endParaRPr lang="en-US"/>
        </a:p>
      </dgm:t>
    </dgm:pt>
    <dgm:pt modelId="{2722A25C-2B7B-4F53-B3D8-62745FD70FDB}" type="sibTrans" cxnId="{E95C4FEF-8B6B-4A1F-BC66-719DADF23A8E}">
      <dgm:prSet/>
      <dgm:spPr/>
      <dgm:t>
        <a:bodyPr/>
        <a:lstStyle/>
        <a:p>
          <a:endParaRPr lang="en-US"/>
        </a:p>
      </dgm:t>
    </dgm:pt>
    <dgm:pt modelId="{04A3869E-B00E-464C-BB11-C1D35F862E23}">
      <dgm:prSet phldrT="[Text]"/>
      <dgm:spPr/>
      <dgm:t>
        <a:bodyPr/>
        <a:lstStyle/>
        <a:p>
          <a:r>
            <a:rPr lang="en-US" dirty="0"/>
            <a:t>What benefit is desired?</a:t>
          </a:r>
        </a:p>
      </dgm:t>
    </dgm:pt>
    <dgm:pt modelId="{494A5025-9DF6-4ECD-AFE2-1A9C204E9819}" type="parTrans" cxnId="{580A2F06-F6A1-4900-BA27-D9ACD381ED0C}">
      <dgm:prSet/>
      <dgm:spPr/>
      <dgm:t>
        <a:bodyPr/>
        <a:lstStyle/>
        <a:p>
          <a:endParaRPr lang="en-US"/>
        </a:p>
      </dgm:t>
    </dgm:pt>
    <dgm:pt modelId="{C20DE0C7-DF82-4158-BF71-E54FBF57E60A}" type="sibTrans" cxnId="{580A2F06-F6A1-4900-BA27-D9ACD381ED0C}">
      <dgm:prSet/>
      <dgm:spPr/>
      <dgm:t>
        <a:bodyPr/>
        <a:lstStyle/>
        <a:p>
          <a:endParaRPr lang="en-US"/>
        </a:p>
      </dgm:t>
    </dgm:pt>
    <dgm:pt modelId="{75B495D9-CB6A-42F1-A3AC-B8AE87A4701F}">
      <dgm:prSet phldrT="[Text]"/>
      <dgm:spPr/>
      <dgm:t>
        <a:bodyPr/>
        <a:lstStyle/>
        <a:p>
          <a:r>
            <a:rPr lang="en-US" dirty="0"/>
            <a:t>Who stands to benefit?</a:t>
          </a:r>
        </a:p>
      </dgm:t>
    </dgm:pt>
    <dgm:pt modelId="{08BF1BC7-DDE2-4AFB-86F5-6AEF239AAA1C}" type="parTrans" cxnId="{185F54C1-156F-4764-9256-9F5EAF06397A}">
      <dgm:prSet/>
      <dgm:spPr/>
      <dgm:t>
        <a:bodyPr/>
        <a:lstStyle/>
        <a:p>
          <a:endParaRPr lang="en-US"/>
        </a:p>
      </dgm:t>
    </dgm:pt>
    <dgm:pt modelId="{92E75AE9-3FC2-45CA-B2F3-5A5503D38BBF}" type="sibTrans" cxnId="{185F54C1-156F-4764-9256-9F5EAF06397A}">
      <dgm:prSet/>
      <dgm:spPr/>
      <dgm:t>
        <a:bodyPr/>
        <a:lstStyle/>
        <a:p>
          <a:endParaRPr lang="en-US"/>
        </a:p>
      </dgm:t>
    </dgm:pt>
    <dgm:pt modelId="{A1957C9E-7DCF-424F-B7C2-0B27C06295C5}">
      <dgm:prSet phldrT="[Text]"/>
      <dgm:spPr/>
      <dgm:t>
        <a:bodyPr/>
        <a:lstStyle/>
        <a:p>
          <a:r>
            <a:rPr lang="en-US" dirty="0"/>
            <a:t>Are the markets growing and how much?</a:t>
          </a:r>
        </a:p>
      </dgm:t>
    </dgm:pt>
    <dgm:pt modelId="{9D8C4CA8-0C59-41B0-B9F4-5937F3A6F2C0}" type="parTrans" cxnId="{87A39AA9-4735-41B2-8BC5-F269F37ECFD6}">
      <dgm:prSet/>
      <dgm:spPr/>
      <dgm:t>
        <a:bodyPr/>
        <a:lstStyle/>
        <a:p>
          <a:endParaRPr lang="en-US"/>
        </a:p>
      </dgm:t>
    </dgm:pt>
    <dgm:pt modelId="{09A34F46-5B25-46D6-B8B1-A120922D286C}" type="sibTrans" cxnId="{87A39AA9-4735-41B2-8BC5-F269F37ECFD6}">
      <dgm:prSet/>
      <dgm:spPr/>
      <dgm:t>
        <a:bodyPr/>
        <a:lstStyle/>
        <a:p>
          <a:endParaRPr lang="en-US"/>
        </a:p>
      </dgm:t>
    </dgm:pt>
    <dgm:pt modelId="{87C0A11D-2DEE-42A9-8BE5-377A0377F93F}">
      <dgm:prSet phldrT="[Text]"/>
      <dgm:spPr/>
      <dgm:t>
        <a:bodyPr/>
        <a:lstStyle/>
        <a:p>
          <a:r>
            <a:rPr lang="en-US" dirty="0"/>
            <a:t>Do I transition through a Prime Contractor?</a:t>
          </a:r>
        </a:p>
      </dgm:t>
    </dgm:pt>
    <dgm:pt modelId="{6C2138B9-B1C5-4684-9822-7084BC1A303F}" type="parTrans" cxnId="{5B644361-DBD4-4C6A-9D7E-92092D885977}">
      <dgm:prSet/>
      <dgm:spPr/>
      <dgm:t>
        <a:bodyPr/>
        <a:lstStyle/>
        <a:p>
          <a:endParaRPr lang="en-US"/>
        </a:p>
      </dgm:t>
    </dgm:pt>
    <dgm:pt modelId="{E5114BCB-F0DF-49CC-B11B-B35A6A7365D2}" type="sibTrans" cxnId="{5B644361-DBD4-4C6A-9D7E-92092D885977}">
      <dgm:prSet/>
      <dgm:spPr/>
      <dgm:t>
        <a:bodyPr/>
        <a:lstStyle/>
        <a:p>
          <a:endParaRPr lang="en-US"/>
        </a:p>
      </dgm:t>
    </dgm:pt>
    <dgm:pt modelId="{A46178FE-A7D7-4C69-8598-71AC8347E2E4}">
      <dgm:prSet phldrT="[Text]"/>
      <dgm:spPr/>
      <dgm:t>
        <a:bodyPr/>
        <a:lstStyle/>
        <a:p>
          <a:r>
            <a:rPr lang="en-US" dirty="0"/>
            <a:t>Is there a program of record?</a:t>
          </a:r>
        </a:p>
      </dgm:t>
    </dgm:pt>
    <dgm:pt modelId="{C679E933-1DFC-441D-9516-1A098465A847}" type="parTrans" cxnId="{1F91D2A2-C1B6-46D2-B6D2-DAAA9F15F862}">
      <dgm:prSet/>
      <dgm:spPr/>
      <dgm:t>
        <a:bodyPr/>
        <a:lstStyle/>
        <a:p>
          <a:endParaRPr lang="en-US"/>
        </a:p>
      </dgm:t>
    </dgm:pt>
    <dgm:pt modelId="{87BF2C01-11F6-4490-A56D-998162E222D3}" type="sibTrans" cxnId="{1F91D2A2-C1B6-46D2-B6D2-DAAA9F15F862}">
      <dgm:prSet/>
      <dgm:spPr/>
      <dgm:t>
        <a:bodyPr/>
        <a:lstStyle/>
        <a:p>
          <a:endParaRPr lang="en-US"/>
        </a:p>
      </dgm:t>
    </dgm:pt>
    <dgm:pt modelId="{A7FA62B4-3959-44F4-93A8-F9B1C21258E8}">
      <dgm:prSet phldrT="[Text]"/>
      <dgm:spPr/>
      <dgm:t>
        <a:bodyPr/>
        <a:lstStyle/>
        <a:p>
          <a:r>
            <a:rPr lang="en-US" dirty="0"/>
            <a:t>Who are principals operating in these markets?</a:t>
          </a:r>
        </a:p>
      </dgm:t>
    </dgm:pt>
    <dgm:pt modelId="{B647F3E1-1008-4803-AAAA-39D69C1E1EB1}" type="parTrans" cxnId="{99663FEB-61A8-4824-9FCB-586815F5E4D2}">
      <dgm:prSet/>
      <dgm:spPr/>
      <dgm:t>
        <a:bodyPr/>
        <a:lstStyle/>
        <a:p>
          <a:endParaRPr lang="en-US"/>
        </a:p>
      </dgm:t>
    </dgm:pt>
    <dgm:pt modelId="{5D6C2343-EB7C-49F2-AC3A-C475F941FEE5}" type="sibTrans" cxnId="{99663FEB-61A8-4824-9FCB-586815F5E4D2}">
      <dgm:prSet/>
      <dgm:spPr/>
      <dgm:t>
        <a:bodyPr/>
        <a:lstStyle/>
        <a:p>
          <a:endParaRPr lang="en-US"/>
        </a:p>
      </dgm:t>
    </dgm:pt>
    <dgm:pt modelId="{3D4071AB-E3A8-4CAD-9401-B9BE2DA98228}">
      <dgm:prSet phldrT="[Text]"/>
      <dgm:spPr/>
      <dgm:t>
        <a:bodyPr/>
        <a:lstStyle/>
        <a:p>
          <a:r>
            <a:rPr lang="en-US" dirty="0"/>
            <a:t>Reach out for business relationships and Letter(s) of Support for the Phase I proposal</a:t>
          </a:r>
        </a:p>
      </dgm:t>
    </dgm:pt>
    <dgm:pt modelId="{989FB988-2F77-4164-B83A-092E7B966DB4}" type="parTrans" cxnId="{3E8E47B1-FC29-46DF-83DA-EEF8CA069193}">
      <dgm:prSet/>
      <dgm:spPr/>
      <dgm:t>
        <a:bodyPr/>
        <a:lstStyle/>
        <a:p>
          <a:endParaRPr lang="en-US"/>
        </a:p>
      </dgm:t>
    </dgm:pt>
    <dgm:pt modelId="{72BCF9F0-8D19-4F11-A41E-8E879D5D54FD}" type="sibTrans" cxnId="{3E8E47B1-FC29-46DF-83DA-EEF8CA069193}">
      <dgm:prSet/>
      <dgm:spPr/>
      <dgm:t>
        <a:bodyPr/>
        <a:lstStyle/>
        <a:p>
          <a:endParaRPr lang="en-US"/>
        </a:p>
      </dgm:t>
    </dgm:pt>
    <dgm:pt modelId="{F3C1EC3E-FF93-44F6-8266-838682524A9C}">
      <dgm:prSet phldrT="[Text]"/>
      <dgm:spPr/>
      <dgm:t>
        <a:bodyPr/>
        <a:lstStyle/>
        <a:p>
          <a:r>
            <a:rPr lang="en-US" dirty="0"/>
            <a:t>How will you make money after Phase II?</a:t>
          </a:r>
        </a:p>
      </dgm:t>
    </dgm:pt>
    <dgm:pt modelId="{8A269CBD-C41C-4EF9-9BEF-E071F67A1AE6}" type="parTrans" cxnId="{D8E0B4C2-5435-41AB-B9EC-7592AFA5DB2F}">
      <dgm:prSet/>
      <dgm:spPr/>
      <dgm:t>
        <a:bodyPr/>
        <a:lstStyle/>
        <a:p>
          <a:endParaRPr lang="en-US"/>
        </a:p>
      </dgm:t>
    </dgm:pt>
    <dgm:pt modelId="{33430190-1928-4629-87BA-EF6928DB7284}" type="sibTrans" cxnId="{D8E0B4C2-5435-41AB-B9EC-7592AFA5DB2F}">
      <dgm:prSet/>
      <dgm:spPr/>
      <dgm:t>
        <a:bodyPr/>
        <a:lstStyle/>
        <a:p>
          <a:endParaRPr lang="en-US"/>
        </a:p>
      </dgm:t>
    </dgm:pt>
    <dgm:pt modelId="{C9D6E81E-8701-4180-839B-69BFB3D13957}">
      <dgm:prSet phldrT="[Text]"/>
      <dgm:spPr/>
      <dgm:t>
        <a:bodyPr/>
        <a:lstStyle/>
        <a:p>
          <a:r>
            <a:rPr lang="en-US" dirty="0"/>
            <a:t>License the technology to someone in the supply chain?</a:t>
          </a:r>
        </a:p>
      </dgm:t>
    </dgm:pt>
    <dgm:pt modelId="{42E544E6-48DC-4D5A-966C-5DDB6AA7074A}" type="parTrans" cxnId="{AE550140-8E30-4F77-880D-A3651BB1909F}">
      <dgm:prSet/>
      <dgm:spPr/>
      <dgm:t>
        <a:bodyPr/>
        <a:lstStyle/>
        <a:p>
          <a:endParaRPr lang="en-US"/>
        </a:p>
      </dgm:t>
    </dgm:pt>
    <dgm:pt modelId="{E457B9E7-CC16-463F-AB28-F4FE2C75D1F5}" type="sibTrans" cxnId="{AE550140-8E30-4F77-880D-A3651BB1909F}">
      <dgm:prSet/>
      <dgm:spPr/>
      <dgm:t>
        <a:bodyPr/>
        <a:lstStyle/>
        <a:p>
          <a:endParaRPr lang="en-US"/>
        </a:p>
      </dgm:t>
    </dgm:pt>
    <dgm:pt modelId="{567D4E2B-897B-497A-8E44-E5027FB52393}">
      <dgm:prSet phldrT="[Text]"/>
      <dgm:spPr/>
      <dgm:t>
        <a:bodyPr/>
        <a:lstStyle/>
        <a:p>
          <a:r>
            <a:rPr lang="en-US" dirty="0"/>
            <a:t>Contract Manufacture and provide support yourself?</a:t>
          </a:r>
        </a:p>
      </dgm:t>
    </dgm:pt>
    <dgm:pt modelId="{C343612A-1768-4AD7-AE58-534E54512FFC}" type="parTrans" cxnId="{1CFABC4D-AF78-461E-9ABA-F45552389175}">
      <dgm:prSet/>
      <dgm:spPr/>
      <dgm:t>
        <a:bodyPr/>
        <a:lstStyle/>
        <a:p>
          <a:endParaRPr lang="en-US"/>
        </a:p>
      </dgm:t>
    </dgm:pt>
    <dgm:pt modelId="{C5BCEE7C-25B1-4196-974B-DE4A88E98FEF}" type="sibTrans" cxnId="{1CFABC4D-AF78-461E-9ABA-F45552389175}">
      <dgm:prSet/>
      <dgm:spPr/>
      <dgm:t>
        <a:bodyPr/>
        <a:lstStyle/>
        <a:p>
          <a:endParaRPr lang="en-US"/>
        </a:p>
      </dgm:t>
    </dgm:pt>
    <dgm:pt modelId="{C79A3BA8-BC5B-43DA-B5CB-E6883235D974}">
      <dgm:prSet phldrT="[Text]"/>
      <dgm:spPr/>
      <dgm:t>
        <a:bodyPr/>
        <a:lstStyle/>
        <a:p>
          <a:r>
            <a:rPr lang="en-US" dirty="0"/>
            <a:t>Host the software on your site or a cloud site for user fees?</a:t>
          </a:r>
        </a:p>
      </dgm:t>
    </dgm:pt>
    <dgm:pt modelId="{B355F41C-9216-4126-A9EA-C0F19AF82267}" type="parTrans" cxnId="{5FE5BA88-9099-4A2A-9E89-275B3C62AF5F}">
      <dgm:prSet/>
      <dgm:spPr/>
      <dgm:t>
        <a:bodyPr/>
        <a:lstStyle/>
        <a:p>
          <a:endParaRPr lang="en-US"/>
        </a:p>
      </dgm:t>
    </dgm:pt>
    <dgm:pt modelId="{F49FE367-9BE0-4CA7-A99A-F1D369CDD91A}" type="sibTrans" cxnId="{5FE5BA88-9099-4A2A-9E89-275B3C62AF5F}">
      <dgm:prSet/>
      <dgm:spPr/>
      <dgm:t>
        <a:bodyPr/>
        <a:lstStyle/>
        <a:p>
          <a:endParaRPr lang="en-US"/>
        </a:p>
      </dgm:t>
    </dgm:pt>
    <dgm:pt modelId="{2EAC1A76-7A54-4C7A-8FA6-701565B8164A}">
      <dgm:prSet phldrT="[Text]"/>
      <dgm:spPr/>
      <dgm:t>
        <a:bodyPr/>
        <a:lstStyle/>
        <a:p>
          <a:r>
            <a:rPr lang="en-US" dirty="0"/>
            <a:t>Clarify that you will investigate these options in both Phase I and Phase II</a:t>
          </a:r>
        </a:p>
      </dgm:t>
    </dgm:pt>
    <dgm:pt modelId="{1BB4C3C4-1A75-4944-9146-94B08DB51F68}" type="parTrans" cxnId="{0C600B2C-1066-4402-92EC-5E88273101AA}">
      <dgm:prSet/>
      <dgm:spPr/>
      <dgm:t>
        <a:bodyPr/>
        <a:lstStyle/>
        <a:p>
          <a:endParaRPr lang="en-US"/>
        </a:p>
      </dgm:t>
    </dgm:pt>
    <dgm:pt modelId="{28732981-70F1-40FD-8EE1-3C078F066CEC}" type="sibTrans" cxnId="{0C600B2C-1066-4402-92EC-5E88273101AA}">
      <dgm:prSet/>
      <dgm:spPr/>
      <dgm:t>
        <a:bodyPr/>
        <a:lstStyle/>
        <a:p>
          <a:endParaRPr lang="en-US"/>
        </a:p>
      </dgm:t>
    </dgm:pt>
    <dgm:pt modelId="{FD1837D0-77E3-4DA5-8382-5FA1BD726C2F}">
      <dgm:prSet phldrT="[Text]"/>
      <dgm:spPr/>
      <dgm:t>
        <a:bodyPr/>
        <a:lstStyle/>
        <a:p>
          <a:r>
            <a:rPr lang="en-US" dirty="0"/>
            <a:t>What will be your TRL at the end of Phase II? &lt;6 need R&amp;D$, &gt;6 need customers</a:t>
          </a:r>
        </a:p>
      </dgm:t>
    </dgm:pt>
    <dgm:pt modelId="{50275AF6-5A64-4733-90E8-F2803AA8BF69}" type="parTrans" cxnId="{61A167C3-9C6A-4E10-89BA-60AC515BDBC6}">
      <dgm:prSet/>
      <dgm:spPr/>
      <dgm:t>
        <a:bodyPr/>
        <a:lstStyle/>
        <a:p>
          <a:endParaRPr lang="en-US"/>
        </a:p>
      </dgm:t>
    </dgm:pt>
    <dgm:pt modelId="{5F8A6519-4DEF-4D29-9162-3C0A58626C5C}" type="sibTrans" cxnId="{61A167C3-9C6A-4E10-89BA-60AC515BDBC6}">
      <dgm:prSet/>
      <dgm:spPr/>
      <dgm:t>
        <a:bodyPr/>
        <a:lstStyle/>
        <a:p>
          <a:endParaRPr lang="en-US"/>
        </a:p>
      </dgm:t>
    </dgm:pt>
    <dgm:pt modelId="{CAE570E7-D554-4E51-A104-D41A317C8910}" type="pres">
      <dgm:prSet presAssocID="{267D16AD-A8FF-4603-806C-DAC1AEE79DD6}" presName="linear" presStyleCnt="0">
        <dgm:presLayoutVars>
          <dgm:animLvl val="lvl"/>
          <dgm:resizeHandles val="exact"/>
        </dgm:presLayoutVars>
      </dgm:prSet>
      <dgm:spPr/>
    </dgm:pt>
    <dgm:pt modelId="{386B4144-3343-4393-8ABE-D780A980FEBC}" type="pres">
      <dgm:prSet presAssocID="{0AEB7E0D-0D1D-4D87-A42C-9D1D058BFED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B7D2D22-DD4C-4E4F-97D2-3B096E06580F}" type="pres">
      <dgm:prSet presAssocID="{0AEB7E0D-0D1D-4D87-A42C-9D1D058BFED6}" presName="childText" presStyleLbl="revTx" presStyleIdx="0" presStyleCnt="3">
        <dgm:presLayoutVars>
          <dgm:bulletEnabled val="1"/>
        </dgm:presLayoutVars>
      </dgm:prSet>
      <dgm:spPr/>
    </dgm:pt>
    <dgm:pt modelId="{916770B4-F438-4382-A6FE-46C5846ACC02}" type="pres">
      <dgm:prSet presAssocID="{100117B6-270E-4893-8EAE-8BFE9D2F5B1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0F38B03-0866-455A-B1FD-1042DA567DF9}" type="pres">
      <dgm:prSet presAssocID="{100117B6-270E-4893-8EAE-8BFE9D2F5B15}" presName="childText" presStyleLbl="revTx" presStyleIdx="1" presStyleCnt="3">
        <dgm:presLayoutVars>
          <dgm:bulletEnabled val="1"/>
        </dgm:presLayoutVars>
      </dgm:prSet>
      <dgm:spPr/>
    </dgm:pt>
    <dgm:pt modelId="{B84704B5-5A1B-450D-99D0-C14E21026FBE}" type="pres">
      <dgm:prSet presAssocID="{F3C1EC3E-FF93-44F6-8266-838682524A9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A3D34CC-4435-4488-948C-83543876A62C}" type="pres">
      <dgm:prSet presAssocID="{F3C1EC3E-FF93-44F6-8266-838682524A9C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580A2F06-F6A1-4900-BA27-D9ACD381ED0C}" srcId="{0AEB7E0D-0D1D-4D87-A42C-9D1D058BFED6}" destId="{04A3869E-B00E-464C-BB11-C1D35F862E23}" srcOrd="2" destOrd="0" parTransId="{494A5025-9DF6-4ECD-AFE2-1A9C204E9819}" sibTransId="{C20DE0C7-DF82-4158-BF71-E54FBF57E60A}"/>
    <dgm:cxn modelId="{E301B006-3E56-4802-9D1C-83256352810B}" type="presOf" srcId="{C79A3BA8-BC5B-43DA-B5CB-E6883235D974}" destId="{FA3D34CC-4435-4488-948C-83543876A62C}" srcOrd="0" destOrd="3" presId="urn:microsoft.com/office/officeart/2005/8/layout/vList2"/>
    <dgm:cxn modelId="{13E7D307-EDFB-418F-B247-F1BC748AC5F5}" srcId="{267D16AD-A8FF-4603-806C-DAC1AEE79DD6}" destId="{100117B6-270E-4893-8EAE-8BFE9D2F5B15}" srcOrd="1" destOrd="0" parTransId="{57C17F02-F10F-4D09-A283-7CAFE816C744}" sibTransId="{C48D46F5-C5D2-4CD1-87F0-9B501E10159A}"/>
    <dgm:cxn modelId="{018E7816-2E47-4BEA-BC4C-FC03C4D5EF00}" type="presOf" srcId="{567D4E2B-897B-497A-8E44-E5027FB52393}" destId="{FA3D34CC-4435-4488-948C-83543876A62C}" srcOrd="0" destOrd="2" presId="urn:microsoft.com/office/officeart/2005/8/layout/vList2"/>
    <dgm:cxn modelId="{2ECBF71D-A218-402D-9532-762E60B09C9C}" type="presOf" srcId="{3D4071AB-E3A8-4CAD-9401-B9BE2DA98228}" destId="{B0F38B03-0866-455A-B1FD-1042DA567DF9}" srcOrd="0" destOrd="3" presId="urn:microsoft.com/office/officeart/2005/8/layout/vList2"/>
    <dgm:cxn modelId="{141E9020-F530-40B3-BBE4-821FB5557554}" type="presOf" srcId="{3BE01361-976A-4BFF-98C3-86C61140562F}" destId="{B0F38B03-0866-455A-B1FD-1042DA567DF9}" srcOrd="0" destOrd="0" presId="urn:microsoft.com/office/officeart/2005/8/layout/vList2"/>
    <dgm:cxn modelId="{0C600B2C-1066-4402-92EC-5E88273101AA}" srcId="{F3C1EC3E-FF93-44F6-8266-838682524A9C}" destId="{2EAC1A76-7A54-4C7A-8FA6-701565B8164A}" srcOrd="4" destOrd="0" parTransId="{1BB4C3C4-1A75-4944-9146-94B08DB51F68}" sibTransId="{28732981-70F1-40FD-8EE1-3C078F066CEC}"/>
    <dgm:cxn modelId="{44B9F833-D29E-4051-855D-081B08F9F8AF}" srcId="{0AEB7E0D-0D1D-4D87-A42C-9D1D058BFED6}" destId="{9EDA5FB5-DE6B-49F8-8385-637717C43432}" srcOrd="0" destOrd="0" parTransId="{DEF0E46B-E2F6-4AE7-9C29-7C0013237630}" sibTransId="{6FA47663-5864-44D6-9DFF-1653293EBDD8}"/>
    <dgm:cxn modelId="{D1B2663F-DCC3-42AE-8FF7-76729DB0B5EE}" type="presOf" srcId="{267D16AD-A8FF-4603-806C-DAC1AEE79DD6}" destId="{CAE570E7-D554-4E51-A104-D41A317C8910}" srcOrd="0" destOrd="0" presId="urn:microsoft.com/office/officeart/2005/8/layout/vList2"/>
    <dgm:cxn modelId="{AE550140-8E30-4F77-880D-A3651BB1909F}" srcId="{F3C1EC3E-FF93-44F6-8266-838682524A9C}" destId="{C9D6E81E-8701-4180-839B-69BFB3D13957}" srcOrd="1" destOrd="0" parTransId="{42E544E6-48DC-4D5A-966C-5DDB6AA7074A}" sibTransId="{E457B9E7-CC16-463F-AB28-F4FE2C75D1F5}"/>
    <dgm:cxn modelId="{C6097960-E052-46D4-919F-BF2F02218999}" srcId="{267D16AD-A8FF-4603-806C-DAC1AEE79DD6}" destId="{0AEB7E0D-0D1D-4D87-A42C-9D1D058BFED6}" srcOrd="0" destOrd="0" parTransId="{AF74E6D8-C84F-481E-A459-AC19F925A4D0}" sibTransId="{C3BAD827-29A1-4906-8C40-B571E43C8633}"/>
    <dgm:cxn modelId="{5B644361-DBD4-4C6A-9D7E-92092D885977}" srcId="{0AEB7E0D-0D1D-4D87-A42C-9D1D058BFED6}" destId="{87C0A11D-2DEE-42A9-8BE5-377A0377F93F}" srcOrd="4" destOrd="0" parTransId="{6C2138B9-B1C5-4684-9822-7084BC1A303F}" sibTransId="{E5114BCB-F0DF-49CC-B11B-B35A6A7365D2}"/>
    <dgm:cxn modelId="{9E24CE4A-A830-40CB-96CD-B48F8B37F740}" type="presOf" srcId="{04A3869E-B00E-464C-BB11-C1D35F862E23}" destId="{3B7D2D22-DD4C-4E4F-97D2-3B096E06580F}" srcOrd="0" destOrd="2" presId="urn:microsoft.com/office/officeart/2005/8/layout/vList2"/>
    <dgm:cxn modelId="{1CFABC4D-AF78-461E-9ABA-F45552389175}" srcId="{F3C1EC3E-FF93-44F6-8266-838682524A9C}" destId="{567D4E2B-897B-497A-8E44-E5027FB52393}" srcOrd="2" destOrd="0" parTransId="{C343612A-1768-4AD7-AE58-534E54512FFC}" sibTransId="{C5BCEE7C-25B1-4196-974B-DE4A88E98FEF}"/>
    <dgm:cxn modelId="{66C6B973-3DF8-4D69-9792-4D632CC8C28E}" type="presOf" srcId="{87C0A11D-2DEE-42A9-8BE5-377A0377F93F}" destId="{3B7D2D22-DD4C-4E4F-97D2-3B096E06580F}" srcOrd="0" destOrd="4" presId="urn:microsoft.com/office/officeart/2005/8/layout/vList2"/>
    <dgm:cxn modelId="{CA963B88-AD91-4DC5-B58C-EF82D9DAE3BD}" type="presOf" srcId="{A46178FE-A7D7-4C69-8598-71AC8347E2E4}" destId="{3B7D2D22-DD4C-4E4F-97D2-3B096E06580F}" srcOrd="0" destOrd="3" presId="urn:microsoft.com/office/officeart/2005/8/layout/vList2"/>
    <dgm:cxn modelId="{5FE5BA88-9099-4A2A-9E89-275B3C62AF5F}" srcId="{F3C1EC3E-FF93-44F6-8266-838682524A9C}" destId="{C79A3BA8-BC5B-43DA-B5CB-E6883235D974}" srcOrd="3" destOrd="0" parTransId="{B355F41C-9216-4126-A9EA-C0F19AF82267}" sibTransId="{F49FE367-9BE0-4CA7-A99A-F1D369CDD91A}"/>
    <dgm:cxn modelId="{DF52F19D-6AD3-4475-9359-E6DDA4E56045}" type="presOf" srcId="{9EDA5FB5-DE6B-49F8-8385-637717C43432}" destId="{3B7D2D22-DD4C-4E4F-97D2-3B096E06580F}" srcOrd="0" destOrd="0" presId="urn:microsoft.com/office/officeart/2005/8/layout/vList2"/>
    <dgm:cxn modelId="{7BA0F59E-3D6F-4C58-8FDB-CC883457E8A5}" type="presOf" srcId="{C9D6E81E-8701-4180-839B-69BFB3D13957}" destId="{FA3D34CC-4435-4488-948C-83543876A62C}" srcOrd="0" destOrd="1" presId="urn:microsoft.com/office/officeart/2005/8/layout/vList2"/>
    <dgm:cxn modelId="{9EB8F09F-4919-4C15-B6BB-632EDBA37C23}" type="presOf" srcId="{A7FA62B4-3959-44F4-93A8-F9B1C21258E8}" destId="{B0F38B03-0866-455A-B1FD-1042DA567DF9}" srcOrd="0" destOrd="2" presId="urn:microsoft.com/office/officeart/2005/8/layout/vList2"/>
    <dgm:cxn modelId="{B60F89A1-821F-4A70-9183-6AC49E883943}" type="presOf" srcId="{2EAC1A76-7A54-4C7A-8FA6-701565B8164A}" destId="{FA3D34CC-4435-4488-948C-83543876A62C}" srcOrd="0" destOrd="4" presId="urn:microsoft.com/office/officeart/2005/8/layout/vList2"/>
    <dgm:cxn modelId="{1F91D2A2-C1B6-46D2-B6D2-DAAA9F15F862}" srcId="{0AEB7E0D-0D1D-4D87-A42C-9D1D058BFED6}" destId="{A46178FE-A7D7-4C69-8598-71AC8347E2E4}" srcOrd="3" destOrd="0" parTransId="{C679E933-1DFC-441D-9516-1A098465A847}" sibTransId="{87BF2C01-11F6-4490-A56D-998162E222D3}"/>
    <dgm:cxn modelId="{2F5693A9-97FA-40AE-9A71-F71DA1389B5A}" type="presOf" srcId="{A1957C9E-7DCF-424F-B7C2-0B27C06295C5}" destId="{B0F38B03-0866-455A-B1FD-1042DA567DF9}" srcOrd="0" destOrd="1" presId="urn:microsoft.com/office/officeart/2005/8/layout/vList2"/>
    <dgm:cxn modelId="{87A39AA9-4735-41B2-8BC5-F269F37ECFD6}" srcId="{100117B6-270E-4893-8EAE-8BFE9D2F5B15}" destId="{A1957C9E-7DCF-424F-B7C2-0B27C06295C5}" srcOrd="1" destOrd="0" parTransId="{9D8C4CA8-0C59-41B0-B9F4-5937F3A6F2C0}" sibTransId="{09A34F46-5B25-46D6-B8B1-A120922D286C}"/>
    <dgm:cxn modelId="{3E8E47B1-FC29-46DF-83DA-EEF8CA069193}" srcId="{100117B6-270E-4893-8EAE-8BFE9D2F5B15}" destId="{3D4071AB-E3A8-4CAD-9401-B9BE2DA98228}" srcOrd="3" destOrd="0" parTransId="{989FB988-2F77-4164-B83A-092E7B966DB4}" sibTransId="{72BCF9F0-8D19-4F11-A41E-8E879D5D54FD}"/>
    <dgm:cxn modelId="{79F3A9B6-6EB2-49B4-801F-91C1F8738575}" type="presOf" srcId="{0AEB7E0D-0D1D-4D87-A42C-9D1D058BFED6}" destId="{386B4144-3343-4393-8ABE-D780A980FEBC}" srcOrd="0" destOrd="0" presId="urn:microsoft.com/office/officeart/2005/8/layout/vList2"/>
    <dgm:cxn modelId="{185F54C1-156F-4764-9256-9F5EAF06397A}" srcId="{0AEB7E0D-0D1D-4D87-A42C-9D1D058BFED6}" destId="{75B495D9-CB6A-42F1-A3AC-B8AE87A4701F}" srcOrd="1" destOrd="0" parTransId="{08BF1BC7-DDE2-4AFB-86F5-6AEF239AAA1C}" sibTransId="{92E75AE9-3FC2-45CA-B2F3-5A5503D38BBF}"/>
    <dgm:cxn modelId="{D8E0B4C2-5435-41AB-B9EC-7592AFA5DB2F}" srcId="{267D16AD-A8FF-4603-806C-DAC1AEE79DD6}" destId="{F3C1EC3E-FF93-44F6-8266-838682524A9C}" srcOrd="2" destOrd="0" parTransId="{8A269CBD-C41C-4EF9-9BEF-E071F67A1AE6}" sibTransId="{33430190-1928-4629-87BA-EF6928DB7284}"/>
    <dgm:cxn modelId="{61A167C3-9C6A-4E10-89BA-60AC515BDBC6}" srcId="{F3C1EC3E-FF93-44F6-8266-838682524A9C}" destId="{FD1837D0-77E3-4DA5-8382-5FA1BD726C2F}" srcOrd="0" destOrd="0" parTransId="{50275AF6-5A64-4733-90E8-F2803AA8BF69}" sibTransId="{5F8A6519-4DEF-4D29-9162-3C0A58626C5C}"/>
    <dgm:cxn modelId="{B3BA3AE0-D431-4610-B1DC-9D02583CC2EA}" type="presOf" srcId="{100117B6-270E-4893-8EAE-8BFE9D2F5B15}" destId="{916770B4-F438-4382-A6FE-46C5846ACC02}" srcOrd="0" destOrd="0" presId="urn:microsoft.com/office/officeart/2005/8/layout/vList2"/>
    <dgm:cxn modelId="{99663FEB-61A8-4824-9FCB-586815F5E4D2}" srcId="{100117B6-270E-4893-8EAE-8BFE9D2F5B15}" destId="{A7FA62B4-3959-44F4-93A8-F9B1C21258E8}" srcOrd="2" destOrd="0" parTransId="{B647F3E1-1008-4803-AAAA-39D69C1E1EB1}" sibTransId="{5D6C2343-EB7C-49F2-AC3A-C475F941FEE5}"/>
    <dgm:cxn modelId="{3FE6EBEE-13C4-447B-9962-A2C57E2685A2}" type="presOf" srcId="{F3C1EC3E-FF93-44F6-8266-838682524A9C}" destId="{B84704B5-5A1B-450D-99D0-C14E21026FBE}" srcOrd="0" destOrd="0" presId="urn:microsoft.com/office/officeart/2005/8/layout/vList2"/>
    <dgm:cxn modelId="{E95C4FEF-8B6B-4A1F-BC66-719DADF23A8E}" srcId="{100117B6-270E-4893-8EAE-8BFE9D2F5B15}" destId="{3BE01361-976A-4BFF-98C3-86C61140562F}" srcOrd="0" destOrd="0" parTransId="{F2A95E23-635F-41CF-8532-37C25217085E}" sibTransId="{2722A25C-2B7B-4F53-B3D8-62745FD70FDB}"/>
    <dgm:cxn modelId="{1E5399F7-7E53-41C6-B544-A85441EDFF0C}" type="presOf" srcId="{FD1837D0-77E3-4DA5-8382-5FA1BD726C2F}" destId="{FA3D34CC-4435-4488-948C-83543876A62C}" srcOrd="0" destOrd="0" presId="urn:microsoft.com/office/officeart/2005/8/layout/vList2"/>
    <dgm:cxn modelId="{729852FF-518F-4EF5-8466-799F01718EB9}" type="presOf" srcId="{75B495D9-CB6A-42F1-A3AC-B8AE87A4701F}" destId="{3B7D2D22-DD4C-4E4F-97D2-3B096E06580F}" srcOrd="0" destOrd="1" presId="urn:microsoft.com/office/officeart/2005/8/layout/vList2"/>
    <dgm:cxn modelId="{4C687E92-CAA8-45A7-AA47-730A7D4EB695}" type="presParOf" srcId="{CAE570E7-D554-4E51-A104-D41A317C8910}" destId="{386B4144-3343-4393-8ABE-D780A980FEBC}" srcOrd="0" destOrd="0" presId="urn:microsoft.com/office/officeart/2005/8/layout/vList2"/>
    <dgm:cxn modelId="{321FE762-2A73-4E33-B73F-1BF607A86A68}" type="presParOf" srcId="{CAE570E7-D554-4E51-A104-D41A317C8910}" destId="{3B7D2D22-DD4C-4E4F-97D2-3B096E06580F}" srcOrd="1" destOrd="0" presId="urn:microsoft.com/office/officeart/2005/8/layout/vList2"/>
    <dgm:cxn modelId="{71D3FB40-00D6-4812-813C-4887A0FAF4F1}" type="presParOf" srcId="{CAE570E7-D554-4E51-A104-D41A317C8910}" destId="{916770B4-F438-4382-A6FE-46C5846ACC02}" srcOrd="2" destOrd="0" presId="urn:microsoft.com/office/officeart/2005/8/layout/vList2"/>
    <dgm:cxn modelId="{BAC96E14-8896-47DC-831A-97C7EFE8465B}" type="presParOf" srcId="{CAE570E7-D554-4E51-A104-D41A317C8910}" destId="{B0F38B03-0866-455A-B1FD-1042DA567DF9}" srcOrd="3" destOrd="0" presId="urn:microsoft.com/office/officeart/2005/8/layout/vList2"/>
    <dgm:cxn modelId="{87E8DC76-DBB1-408D-9D85-D3A782E66877}" type="presParOf" srcId="{CAE570E7-D554-4E51-A104-D41A317C8910}" destId="{B84704B5-5A1B-450D-99D0-C14E21026FBE}" srcOrd="4" destOrd="0" presId="urn:microsoft.com/office/officeart/2005/8/layout/vList2"/>
    <dgm:cxn modelId="{1C08790B-E10A-4D4D-BB36-B4619AE5A406}" type="presParOf" srcId="{CAE570E7-D554-4E51-A104-D41A317C8910}" destId="{FA3D34CC-4435-4488-948C-83543876A62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5AAA54-6938-4E06-9970-C8B6B7CDF0E5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92CBF15-2B64-4940-889A-D6D10DA68F61}">
      <dgm:prSet phldrT="[Text]"/>
      <dgm:spPr/>
      <dgm:t>
        <a:bodyPr/>
        <a:lstStyle/>
        <a:p>
          <a:r>
            <a:rPr lang="en-US" dirty="0"/>
            <a:t>TPOC Vision</a:t>
          </a:r>
        </a:p>
      </dgm:t>
    </dgm:pt>
    <dgm:pt modelId="{A3604D58-3EA4-4859-9698-0EAE7D4B7912}" type="parTrans" cxnId="{DB4E4B80-B2CA-4464-84D1-660799CE685D}">
      <dgm:prSet/>
      <dgm:spPr/>
      <dgm:t>
        <a:bodyPr/>
        <a:lstStyle/>
        <a:p>
          <a:endParaRPr lang="en-US"/>
        </a:p>
      </dgm:t>
    </dgm:pt>
    <dgm:pt modelId="{A3527740-6213-400B-B736-7B60AAC6B919}" type="sibTrans" cxnId="{DB4E4B80-B2CA-4464-84D1-660799CE685D}">
      <dgm:prSet/>
      <dgm:spPr/>
      <dgm:t>
        <a:bodyPr/>
        <a:lstStyle/>
        <a:p>
          <a:endParaRPr lang="en-US"/>
        </a:p>
      </dgm:t>
    </dgm:pt>
    <dgm:pt modelId="{52E6D8D7-DC12-4603-B08D-C96A4F4F5CBB}">
      <dgm:prSet phldrT="[Text]"/>
      <dgm:spPr/>
      <dgm:t>
        <a:bodyPr/>
        <a:lstStyle/>
        <a:p>
          <a:r>
            <a:rPr lang="en-US" dirty="0"/>
            <a:t>Understand TPOC’s Vision for Transition</a:t>
          </a:r>
        </a:p>
      </dgm:t>
    </dgm:pt>
    <dgm:pt modelId="{CEAFD2A8-EBFE-49C3-85F0-1FC7701BE33F}" type="parTrans" cxnId="{7778ECBB-7D79-4C16-B0E0-BFCA1AB68FB5}">
      <dgm:prSet/>
      <dgm:spPr/>
      <dgm:t>
        <a:bodyPr/>
        <a:lstStyle/>
        <a:p>
          <a:endParaRPr lang="en-US"/>
        </a:p>
      </dgm:t>
    </dgm:pt>
    <dgm:pt modelId="{1D8D2EEF-BCA2-49F1-A790-3BA6B7F176C6}" type="sibTrans" cxnId="{7778ECBB-7D79-4C16-B0E0-BFCA1AB68FB5}">
      <dgm:prSet/>
      <dgm:spPr/>
      <dgm:t>
        <a:bodyPr/>
        <a:lstStyle/>
        <a:p>
          <a:endParaRPr lang="en-US"/>
        </a:p>
      </dgm:t>
    </dgm:pt>
    <dgm:pt modelId="{891B5921-F08D-406D-84B7-C90F7BB40883}">
      <dgm:prSet phldrT="[Text]"/>
      <dgm:spPr/>
      <dgm:t>
        <a:bodyPr/>
        <a:lstStyle/>
        <a:p>
          <a:r>
            <a:rPr lang="en-US" dirty="0"/>
            <a:t>Transition Partner</a:t>
          </a:r>
        </a:p>
      </dgm:t>
    </dgm:pt>
    <dgm:pt modelId="{ED94701C-9946-4E36-ABC7-BDC5D6502D0D}" type="parTrans" cxnId="{20A33708-AF74-45D2-A5FA-B3A930A801D2}">
      <dgm:prSet/>
      <dgm:spPr/>
      <dgm:t>
        <a:bodyPr/>
        <a:lstStyle/>
        <a:p>
          <a:endParaRPr lang="en-US"/>
        </a:p>
      </dgm:t>
    </dgm:pt>
    <dgm:pt modelId="{05A0E57B-8156-46BD-B1E4-6FD996974289}" type="sibTrans" cxnId="{20A33708-AF74-45D2-A5FA-B3A930A801D2}">
      <dgm:prSet/>
      <dgm:spPr/>
      <dgm:t>
        <a:bodyPr/>
        <a:lstStyle/>
        <a:p>
          <a:endParaRPr lang="en-US"/>
        </a:p>
      </dgm:t>
    </dgm:pt>
    <dgm:pt modelId="{F4375A2D-56F5-40B8-B306-AB2060D5035B}">
      <dgm:prSet phldrT="[Text]"/>
      <dgm:spPr/>
      <dgm:t>
        <a:bodyPr/>
        <a:lstStyle/>
        <a:p>
          <a:r>
            <a:rPr lang="en-US" dirty="0"/>
            <a:t>Validation</a:t>
          </a:r>
        </a:p>
      </dgm:t>
    </dgm:pt>
    <dgm:pt modelId="{53807922-0AC0-4482-B4FB-188B739D588A}" type="parTrans" cxnId="{E0B89824-1427-4FA2-951B-16D33023E289}">
      <dgm:prSet/>
      <dgm:spPr/>
      <dgm:t>
        <a:bodyPr/>
        <a:lstStyle/>
        <a:p>
          <a:endParaRPr lang="en-US"/>
        </a:p>
      </dgm:t>
    </dgm:pt>
    <dgm:pt modelId="{A6024183-D00F-4169-AC2C-6353C6E1F0EC}" type="sibTrans" cxnId="{E0B89824-1427-4FA2-951B-16D33023E289}">
      <dgm:prSet/>
      <dgm:spPr/>
      <dgm:t>
        <a:bodyPr/>
        <a:lstStyle/>
        <a:p>
          <a:endParaRPr lang="en-US"/>
        </a:p>
      </dgm:t>
    </dgm:pt>
    <dgm:pt modelId="{23FC7582-9E14-4604-B6EC-E9829D34D9BF}">
      <dgm:prSet phldrT="[Text]"/>
      <dgm:spPr/>
      <dgm:t>
        <a:bodyPr/>
        <a:lstStyle/>
        <a:p>
          <a:r>
            <a:rPr lang="en-US" dirty="0"/>
            <a:t>End Game</a:t>
          </a:r>
        </a:p>
      </dgm:t>
    </dgm:pt>
    <dgm:pt modelId="{2AA42F46-712E-48A8-BE87-C6312F98BFC1}" type="parTrans" cxnId="{2AF369DE-E6E1-4947-A2C5-E25746CF0960}">
      <dgm:prSet/>
      <dgm:spPr/>
      <dgm:t>
        <a:bodyPr/>
        <a:lstStyle/>
        <a:p>
          <a:endParaRPr lang="en-US"/>
        </a:p>
      </dgm:t>
    </dgm:pt>
    <dgm:pt modelId="{5600D043-60EB-4C8D-8BAE-CC0EF9639691}" type="sibTrans" cxnId="{2AF369DE-E6E1-4947-A2C5-E25746CF0960}">
      <dgm:prSet/>
      <dgm:spPr/>
      <dgm:t>
        <a:bodyPr/>
        <a:lstStyle/>
        <a:p>
          <a:endParaRPr lang="en-US"/>
        </a:p>
      </dgm:t>
    </dgm:pt>
    <dgm:pt modelId="{8AC85BC4-C8D8-45F6-AC87-D3E2949935CF}">
      <dgm:prSet phldrT="[Text]" custT="1"/>
      <dgm:spPr/>
      <dgm:t>
        <a:bodyPr/>
        <a:lstStyle/>
        <a:p>
          <a:r>
            <a:rPr lang="en-US" sz="2100" dirty="0"/>
            <a:t>Monetization Plan</a:t>
          </a:r>
        </a:p>
      </dgm:t>
    </dgm:pt>
    <dgm:pt modelId="{1F0BC554-4665-49BC-AC97-19F963858F76}" type="parTrans" cxnId="{E955FB1B-4A7B-496E-98C1-22E053DE2031}">
      <dgm:prSet/>
      <dgm:spPr/>
      <dgm:t>
        <a:bodyPr/>
        <a:lstStyle/>
        <a:p>
          <a:endParaRPr lang="en-US"/>
        </a:p>
      </dgm:t>
    </dgm:pt>
    <dgm:pt modelId="{9627CB7D-9FE5-46FA-9FBE-B70745FD49D7}" type="sibTrans" cxnId="{E955FB1B-4A7B-496E-98C1-22E053DE2031}">
      <dgm:prSet/>
      <dgm:spPr/>
      <dgm:t>
        <a:bodyPr/>
        <a:lstStyle/>
        <a:p>
          <a:endParaRPr lang="en-US"/>
        </a:p>
      </dgm:t>
    </dgm:pt>
    <dgm:pt modelId="{96E64F20-8903-4C56-8318-9F67FAB1F916}">
      <dgm:prSet phldrT="[Text]"/>
      <dgm:spPr/>
      <dgm:t>
        <a:bodyPr/>
        <a:lstStyle/>
        <a:p>
          <a:r>
            <a:rPr lang="en-US" dirty="0"/>
            <a:t>Production</a:t>
          </a:r>
        </a:p>
      </dgm:t>
    </dgm:pt>
    <dgm:pt modelId="{B3B39EA9-802B-4FF1-A465-BEC22E6A8E34}" type="parTrans" cxnId="{B28C5480-8240-494A-A4C0-69643F0B4FC7}">
      <dgm:prSet/>
      <dgm:spPr/>
      <dgm:t>
        <a:bodyPr/>
        <a:lstStyle/>
        <a:p>
          <a:endParaRPr lang="en-US"/>
        </a:p>
      </dgm:t>
    </dgm:pt>
    <dgm:pt modelId="{22198546-0EB1-493E-A463-5B7F3CF89FC7}" type="sibTrans" cxnId="{B28C5480-8240-494A-A4C0-69643F0B4FC7}">
      <dgm:prSet/>
      <dgm:spPr/>
      <dgm:t>
        <a:bodyPr/>
        <a:lstStyle/>
        <a:p>
          <a:endParaRPr lang="en-US"/>
        </a:p>
      </dgm:t>
    </dgm:pt>
    <dgm:pt modelId="{63A6D028-70D7-4088-8FDF-ACE9A3D748A7}">
      <dgm:prSet phldrT="[Text]"/>
      <dgm:spPr/>
      <dgm:t>
        <a:bodyPr/>
        <a:lstStyle/>
        <a:p>
          <a:r>
            <a:rPr lang="en-US" dirty="0"/>
            <a:t>Target Program / Mission</a:t>
          </a:r>
        </a:p>
      </dgm:t>
    </dgm:pt>
    <dgm:pt modelId="{D4ECF379-768F-40C2-A832-F92A02825FEC}" type="parTrans" cxnId="{4659E1FB-AAE0-4656-AC47-B63E8DF1D89C}">
      <dgm:prSet/>
      <dgm:spPr/>
      <dgm:t>
        <a:bodyPr/>
        <a:lstStyle/>
        <a:p>
          <a:endParaRPr lang="en-US"/>
        </a:p>
      </dgm:t>
    </dgm:pt>
    <dgm:pt modelId="{95281CD3-7549-4628-BEF5-8516BD57F201}" type="sibTrans" cxnId="{4659E1FB-AAE0-4656-AC47-B63E8DF1D89C}">
      <dgm:prSet/>
      <dgm:spPr/>
      <dgm:t>
        <a:bodyPr/>
        <a:lstStyle/>
        <a:p>
          <a:endParaRPr lang="en-US"/>
        </a:p>
      </dgm:t>
    </dgm:pt>
    <dgm:pt modelId="{F66EF74F-8E49-4A91-ADF3-A0A349D4FFCB}">
      <dgm:prSet phldrT="[Text]"/>
      <dgm:spPr/>
      <dgm:t>
        <a:bodyPr/>
        <a:lstStyle/>
        <a:p>
          <a:r>
            <a:rPr lang="en-US" dirty="0"/>
            <a:t>CONOPs</a:t>
          </a:r>
        </a:p>
      </dgm:t>
    </dgm:pt>
    <dgm:pt modelId="{E5DC476A-CCC4-4411-B79C-E16A23638D11}" type="parTrans" cxnId="{3C4A3A0E-B1D2-4934-990F-92A68450CE19}">
      <dgm:prSet/>
      <dgm:spPr/>
      <dgm:t>
        <a:bodyPr/>
        <a:lstStyle/>
        <a:p>
          <a:endParaRPr lang="en-US"/>
        </a:p>
      </dgm:t>
    </dgm:pt>
    <dgm:pt modelId="{C5A72D00-8979-43F2-BD9E-06F629C3C83A}" type="sibTrans" cxnId="{3C4A3A0E-B1D2-4934-990F-92A68450CE19}">
      <dgm:prSet/>
      <dgm:spPr/>
      <dgm:t>
        <a:bodyPr/>
        <a:lstStyle/>
        <a:p>
          <a:endParaRPr lang="en-US"/>
        </a:p>
      </dgm:t>
    </dgm:pt>
    <dgm:pt modelId="{AAA57EBD-6D8C-4568-8908-302FF73DCB79}">
      <dgm:prSet phldrT="[Text]" custT="1"/>
      <dgm:spPr/>
      <dgm:t>
        <a:bodyPr/>
        <a:lstStyle/>
        <a:p>
          <a:r>
            <a:rPr lang="en-US" sz="2100" dirty="0"/>
            <a:t>Production Plan</a:t>
          </a:r>
        </a:p>
      </dgm:t>
    </dgm:pt>
    <dgm:pt modelId="{98F02869-D820-407A-96A5-3231E16FE32E}" type="parTrans" cxnId="{05231056-F7CC-44CB-99C7-F15307A8BD4B}">
      <dgm:prSet/>
      <dgm:spPr/>
      <dgm:t>
        <a:bodyPr/>
        <a:lstStyle/>
        <a:p>
          <a:endParaRPr lang="en-US"/>
        </a:p>
      </dgm:t>
    </dgm:pt>
    <dgm:pt modelId="{81F5924F-951A-47AE-9A5E-74F27900E187}" type="sibTrans" cxnId="{05231056-F7CC-44CB-99C7-F15307A8BD4B}">
      <dgm:prSet/>
      <dgm:spPr/>
      <dgm:t>
        <a:bodyPr/>
        <a:lstStyle/>
        <a:p>
          <a:endParaRPr lang="en-US"/>
        </a:p>
      </dgm:t>
    </dgm:pt>
    <dgm:pt modelId="{72E6242C-2CC8-449A-BE9C-EECC0FB5B794}">
      <dgm:prSet phldrT="[Text]" custT="1"/>
      <dgm:spPr/>
      <dgm:t>
        <a:bodyPr/>
        <a:lstStyle/>
        <a:p>
          <a:r>
            <a:rPr lang="en-US" sz="2100" dirty="0"/>
            <a:t>IP Protection</a:t>
          </a:r>
        </a:p>
      </dgm:t>
    </dgm:pt>
    <dgm:pt modelId="{F409C30F-979D-4111-A54D-A5D2A3E2C25A}" type="parTrans" cxnId="{02034075-111E-4C3D-B249-7B4A810BB98F}">
      <dgm:prSet/>
      <dgm:spPr/>
      <dgm:t>
        <a:bodyPr/>
        <a:lstStyle/>
        <a:p>
          <a:endParaRPr lang="en-US"/>
        </a:p>
      </dgm:t>
    </dgm:pt>
    <dgm:pt modelId="{EF93733B-BBEA-4A2A-9E54-901CDC45CA6C}" type="sibTrans" cxnId="{02034075-111E-4C3D-B249-7B4A810BB98F}">
      <dgm:prSet/>
      <dgm:spPr/>
      <dgm:t>
        <a:bodyPr/>
        <a:lstStyle/>
        <a:p>
          <a:endParaRPr lang="en-US"/>
        </a:p>
      </dgm:t>
    </dgm:pt>
    <dgm:pt modelId="{377D14E9-3072-4348-9CF9-35EE9BE3E548}">
      <dgm:prSet phldrT="[Text]"/>
      <dgm:spPr/>
      <dgm:t>
        <a:bodyPr/>
        <a:lstStyle/>
        <a:p>
          <a:r>
            <a:rPr lang="en-US" dirty="0"/>
            <a:t>System Integration</a:t>
          </a:r>
        </a:p>
      </dgm:t>
    </dgm:pt>
    <dgm:pt modelId="{A41337C5-500A-4BAF-A7EB-D7938649585D}" type="parTrans" cxnId="{8A8310F4-2797-46BC-B1AF-1C946A8AE64F}">
      <dgm:prSet/>
      <dgm:spPr/>
      <dgm:t>
        <a:bodyPr/>
        <a:lstStyle/>
        <a:p>
          <a:endParaRPr lang="en-US"/>
        </a:p>
      </dgm:t>
    </dgm:pt>
    <dgm:pt modelId="{D12722EC-5A55-49DC-8A8B-968C5076F66C}" type="sibTrans" cxnId="{8A8310F4-2797-46BC-B1AF-1C946A8AE64F}">
      <dgm:prSet/>
      <dgm:spPr/>
      <dgm:t>
        <a:bodyPr/>
        <a:lstStyle/>
        <a:p>
          <a:endParaRPr lang="en-US"/>
        </a:p>
      </dgm:t>
    </dgm:pt>
    <dgm:pt modelId="{35543866-FC2F-434C-883A-DFFB7FF498C0}" type="pres">
      <dgm:prSet presAssocID="{2C5AAA54-6938-4E06-9970-C8B6B7CDF0E5}" presName="rootnode" presStyleCnt="0">
        <dgm:presLayoutVars>
          <dgm:chMax/>
          <dgm:chPref/>
          <dgm:dir/>
          <dgm:animLvl val="lvl"/>
        </dgm:presLayoutVars>
      </dgm:prSet>
      <dgm:spPr/>
    </dgm:pt>
    <dgm:pt modelId="{1B219100-3EB2-48A0-B244-8D604B191BE4}" type="pres">
      <dgm:prSet presAssocID="{392CBF15-2B64-4940-889A-D6D10DA68F61}" presName="composite" presStyleCnt="0"/>
      <dgm:spPr/>
    </dgm:pt>
    <dgm:pt modelId="{57156A18-FAB7-4077-A082-0BBB91FC6344}" type="pres">
      <dgm:prSet presAssocID="{392CBF15-2B64-4940-889A-D6D10DA68F61}" presName="bentUpArrow1" presStyleLbl="alignImgPlace1" presStyleIdx="0" presStyleCnt="2"/>
      <dgm:spPr/>
    </dgm:pt>
    <dgm:pt modelId="{52DE610C-F2B0-44D9-8327-8F224F25E562}" type="pres">
      <dgm:prSet presAssocID="{392CBF15-2B64-4940-889A-D6D10DA68F61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DF0A0B4E-8272-4301-9D3D-605C61A29B78}" type="pres">
      <dgm:prSet presAssocID="{392CBF15-2B64-4940-889A-D6D10DA68F61}" presName="ChildText" presStyleLbl="revTx" presStyleIdx="0" presStyleCnt="3" custScaleX="346529" custLinFactX="23862" custLinFactNeighborX="100000" custLinFactNeighborY="1735">
        <dgm:presLayoutVars>
          <dgm:chMax val="0"/>
          <dgm:chPref val="0"/>
          <dgm:bulletEnabled val="1"/>
        </dgm:presLayoutVars>
      </dgm:prSet>
      <dgm:spPr/>
    </dgm:pt>
    <dgm:pt modelId="{CA51388A-1D58-49C5-AD8A-D99A4C23DD90}" type="pres">
      <dgm:prSet presAssocID="{A3527740-6213-400B-B736-7B60AAC6B919}" presName="sibTrans" presStyleCnt="0"/>
      <dgm:spPr/>
    </dgm:pt>
    <dgm:pt modelId="{841D6212-D2E5-472C-AEC1-D47726AB69B8}" type="pres">
      <dgm:prSet presAssocID="{891B5921-F08D-406D-84B7-C90F7BB40883}" presName="composite" presStyleCnt="0"/>
      <dgm:spPr/>
    </dgm:pt>
    <dgm:pt modelId="{E4BC3E14-6BC6-4D7E-B0B9-AEBCDD14A35B}" type="pres">
      <dgm:prSet presAssocID="{891B5921-F08D-406D-84B7-C90F7BB40883}" presName="bentUpArrow1" presStyleLbl="alignImgPlace1" presStyleIdx="1" presStyleCnt="2" custLinFactNeighborX="-11335"/>
      <dgm:spPr/>
    </dgm:pt>
    <dgm:pt modelId="{7B1A00CE-B22C-47C4-90C1-8672E71E06D6}" type="pres">
      <dgm:prSet presAssocID="{891B5921-F08D-406D-84B7-C90F7BB40883}" presName="ParentText" presStyleLbl="node1" presStyleIdx="1" presStyleCnt="3" custLinFactNeighborX="-7666">
        <dgm:presLayoutVars>
          <dgm:chMax val="1"/>
          <dgm:chPref val="1"/>
          <dgm:bulletEnabled val="1"/>
        </dgm:presLayoutVars>
      </dgm:prSet>
      <dgm:spPr/>
    </dgm:pt>
    <dgm:pt modelId="{49D95597-8F25-4CB9-9173-0244B35115C4}" type="pres">
      <dgm:prSet presAssocID="{891B5921-F08D-406D-84B7-C90F7BB40883}" presName="ChildText" presStyleLbl="revTx" presStyleIdx="1" presStyleCnt="3" custScaleX="221647" custLinFactNeighborX="54143" custLinFactNeighborY="-117">
        <dgm:presLayoutVars>
          <dgm:chMax val="0"/>
          <dgm:chPref val="0"/>
          <dgm:bulletEnabled val="1"/>
        </dgm:presLayoutVars>
      </dgm:prSet>
      <dgm:spPr/>
    </dgm:pt>
    <dgm:pt modelId="{B30815C0-65D5-4D64-BEA5-A43F6A329280}" type="pres">
      <dgm:prSet presAssocID="{05A0E57B-8156-46BD-B1E4-6FD996974289}" presName="sibTrans" presStyleCnt="0"/>
      <dgm:spPr/>
    </dgm:pt>
    <dgm:pt modelId="{F1040296-DB41-4697-A43F-1086CBFD9330}" type="pres">
      <dgm:prSet presAssocID="{23FC7582-9E14-4604-B6EC-E9829D34D9BF}" presName="composite" presStyleCnt="0"/>
      <dgm:spPr/>
    </dgm:pt>
    <dgm:pt modelId="{DF5D3D0D-D061-461A-8417-72025692D21C}" type="pres">
      <dgm:prSet presAssocID="{23FC7582-9E14-4604-B6EC-E9829D34D9BF}" presName="ParentText" presStyleLbl="node1" presStyleIdx="2" presStyleCnt="3" custLinFactNeighborX="-16970">
        <dgm:presLayoutVars>
          <dgm:chMax val="1"/>
          <dgm:chPref val="1"/>
          <dgm:bulletEnabled val="1"/>
        </dgm:presLayoutVars>
      </dgm:prSet>
      <dgm:spPr/>
    </dgm:pt>
    <dgm:pt modelId="{B93FEFF6-BABE-4C74-94D2-556F3FDCB27C}" type="pres">
      <dgm:prSet presAssocID="{23FC7582-9E14-4604-B6EC-E9829D34D9BF}" presName="FinalChildText" presStyleLbl="revTx" presStyleIdx="2" presStyleCnt="3" custScaleX="170365" custLinFactNeighborX="46797" custLinFactNeighborY="-2220">
        <dgm:presLayoutVars>
          <dgm:chMax val="0"/>
          <dgm:chPref val="0"/>
          <dgm:bulletEnabled val="1"/>
        </dgm:presLayoutVars>
      </dgm:prSet>
      <dgm:spPr/>
    </dgm:pt>
  </dgm:ptLst>
  <dgm:cxnLst>
    <dgm:cxn modelId="{20A33708-AF74-45D2-A5FA-B3A930A801D2}" srcId="{2C5AAA54-6938-4E06-9970-C8B6B7CDF0E5}" destId="{891B5921-F08D-406D-84B7-C90F7BB40883}" srcOrd="1" destOrd="0" parTransId="{ED94701C-9946-4E36-ABC7-BDC5D6502D0D}" sibTransId="{05A0E57B-8156-46BD-B1E4-6FD996974289}"/>
    <dgm:cxn modelId="{3C4A3A0E-B1D2-4934-990F-92A68450CE19}" srcId="{392CBF15-2B64-4940-889A-D6D10DA68F61}" destId="{F66EF74F-8E49-4A91-ADF3-A0A349D4FFCB}" srcOrd="2" destOrd="0" parTransId="{E5DC476A-CCC4-4411-B79C-E16A23638D11}" sibTransId="{C5A72D00-8979-43F2-BD9E-06F629C3C83A}"/>
    <dgm:cxn modelId="{6851580E-31B1-433A-92DD-116DDA069954}" type="presOf" srcId="{891B5921-F08D-406D-84B7-C90F7BB40883}" destId="{7B1A00CE-B22C-47C4-90C1-8672E71E06D6}" srcOrd="0" destOrd="0" presId="urn:microsoft.com/office/officeart/2005/8/layout/StepDownProcess"/>
    <dgm:cxn modelId="{E955FB1B-4A7B-496E-98C1-22E053DE2031}" srcId="{23FC7582-9E14-4604-B6EC-E9829D34D9BF}" destId="{8AC85BC4-C8D8-45F6-AC87-D3E2949935CF}" srcOrd="0" destOrd="0" parTransId="{1F0BC554-4665-49BC-AC97-19F963858F76}" sibTransId="{9627CB7D-9FE5-46FA-9FBE-B70745FD49D7}"/>
    <dgm:cxn modelId="{ECE3B61D-6DEF-4FBE-8B19-9C9F1277C8C3}" type="presOf" srcId="{52E6D8D7-DC12-4603-B08D-C96A4F4F5CBB}" destId="{DF0A0B4E-8272-4301-9D3D-605C61A29B78}" srcOrd="0" destOrd="0" presId="urn:microsoft.com/office/officeart/2005/8/layout/StepDownProcess"/>
    <dgm:cxn modelId="{E0B89824-1427-4FA2-951B-16D33023E289}" srcId="{891B5921-F08D-406D-84B7-C90F7BB40883}" destId="{F4375A2D-56F5-40B8-B306-AB2060D5035B}" srcOrd="0" destOrd="0" parTransId="{53807922-0AC0-4482-B4FB-188B739D588A}" sibTransId="{A6024183-D00F-4169-AC2C-6353C6E1F0EC}"/>
    <dgm:cxn modelId="{68BC0D2B-5156-49B4-BA78-D3F01EB67C18}" type="presOf" srcId="{F4375A2D-56F5-40B8-B306-AB2060D5035B}" destId="{49D95597-8F25-4CB9-9173-0244B35115C4}" srcOrd="0" destOrd="0" presId="urn:microsoft.com/office/officeart/2005/8/layout/StepDownProcess"/>
    <dgm:cxn modelId="{9FB0A82E-58B1-41A3-BEA0-2181806B76C0}" type="presOf" srcId="{96E64F20-8903-4C56-8318-9F67FAB1F916}" destId="{49D95597-8F25-4CB9-9173-0244B35115C4}" srcOrd="0" destOrd="2" presId="urn:microsoft.com/office/officeart/2005/8/layout/StepDownProcess"/>
    <dgm:cxn modelId="{4659515C-DAAF-436E-8A63-1402B3630340}" type="presOf" srcId="{2C5AAA54-6938-4E06-9970-C8B6B7CDF0E5}" destId="{35543866-FC2F-434C-883A-DFFB7FF498C0}" srcOrd="0" destOrd="0" presId="urn:microsoft.com/office/officeart/2005/8/layout/StepDownProcess"/>
    <dgm:cxn modelId="{F691A95C-0124-42B9-8E69-AD1EFED4B0A4}" type="presOf" srcId="{377D14E9-3072-4348-9CF9-35EE9BE3E548}" destId="{49D95597-8F25-4CB9-9173-0244B35115C4}" srcOrd="0" destOrd="1" presId="urn:microsoft.com/office/officeart/2005/8/layout/StepDownProcess"/>
    <dgm:cxn modelId="{EA840B6D-5FC2-4AE8-9BDD-4C6B09FD0A5E}" type="presOf" srcId="{23FC7582-9E14-4604-B6EC-E9829D34D9BF}" destId="{DF5D3D0D-D061-461A-8417-72025692D21C}" srcOrd="0" destOrd="0" presId="urn:microsoft.com/office/officeart/2005/8/layout/StepDownProcess"/>
    <dgm:cxn modelId="{02034075-111E-4C3D-B249-7B4A810BB98F}" srcId="{23FC7582-9E14-4604-B6EC-E9829D34D9BF}" destId="{72E6242C-2CC8-449A-BE9C-EECC0FB5B794}" srcOrd="2" destOrd="0" parTransId="{F409C30F-979D-4111-A54D-A5D2A3E2C25A}" sibTransId="{EF93733B-BBEA-4A2A-9E54-901CDC45CA6C}"/>
    <dgm:cxn modelId="{05231056-F7CC-44CB-99C7-F15307A8BD4B}" srcId="{23FC7582-9E14-4604-B6EC-E9829D34D9BF}" destId="{AAA57EBD-6D8C-4568-8908-302FF73DCB79}" srcOrd="1" destOrd="0" parTransId="{98F02869-D820-407A-96A5-3231E16FE32E}" sibTransId="{81F5924F-951A-47AE-9A5E-74F27900E187}"/>
    <dgm:cxn modelId="{152F6057-132D-4E04-9706-0C5E88926823}" type="presOf" srcId="{392CBF15-2B64-4940-889A-D6D10DA68F61}" destId="{52DE610C-F2B0-44D9-8327-8F224F25E562}" srcOrd="0" destOrd="0" presId="urn:microsoft.com/office/officeart/2005/8/layout/StepDownProcess"/>
    <dgm:cxn modelId="{DB4E4B80-B2CA-4464-84D1-660799CE685D}" srcId="{2C5AAA54-6938-4E06-9970-C8B6B7CDF0E5}" destId="{392CBF15-2B64-4940-889A-D6D10DA68F61}" srcOrd="0" destOrd="0" parTransId="{A3604D58-3EA4-4859-9698-0EAE7D4B7912}" sibTransId="{A3527740-6213-400B-B736-7B60AAC6B919}"/>
    <dgm:cxn modelId="{B28C5480-8240-494A-A4C0-69643F0B4FC7}" srcId="{891B5921-F08D-406D-84B7-C90F7BB40883}" destId="{96E64F20-8903-4C56-8318-9F67FAB1F916}" srcOrd="2" destOrd="0" parTransId="{B3B39EA9-802B-4FF1-A465-BEC22E6A8E34}" sibTransId="{22198546-0EB1-493E-A463-5B7F3CF89FC7}"/>
    <dgm:cxn modelId="{E930F894-907E-405D-B39E-A88D278F7E97}" type="presOf" srcId="{72E6242C-2CC8-449A-BE9C-EECC0FB5B794}" destId="{B93FEFF6-BABE-4C74-94D2-556F3FDCB27C}" srcOrd="0" destOrd="2" presId="urn:microsoft.com/office/officeart/2005/8/layout/StepDownProcess"/>
    <dgm:cxn modelId="{61A60BAC-04AA-44D1-B23F-680AF4457144}" type="presOf" srcId="{63A6D028-70D7-4088-8FDF-ACE9A3D748A7}" destId="{DF0A0B4E-8272-4301-9D3D-605C61A29B78}" srcOrd="0" destOrd="1" presId="urn:microsoft.com/office/officeart/2005/8/layout/StepDownProcess"/>
    <dgm:cxn modelId="{04F9ACB9-235D-4CC9-AE83-F09FE3354AB6}" type="presOf" srcId="{AAA57EBD-6D8C-4568-8908-302FF73DCB79}" destId="{B93FEFF6-BABE-4C74-94D2-556F3FDCB27C}" srcOrd="0" destOrd="1" presId="urn:microsoft.com/office/officeart/2005/8/layout/StepDownProcess"/>
    <dgm:cxn modelId="{7778ECBB-7D79-4C16-B0E0-BFCA1AB68FB5}" srcId="{392CBF15-2B64-4940-889A-D6D10DA68F61}" destId="{52E6D8D7-DC12-4603-B08D-C96A4F4F5CBB}" srcOrd="0" destOrd="0" parTransId="{CEAFD2A8-EBFE-49C3-85F0-1FC7701BE33F}" sibTransId="{1D8D2EEF-BCA2-49F1-A790-3BA6B7F176C6}"/>
    <dgm:cxn modelId="{9D8333DA-A117-4A2F-A1B9-C7C347995B03}" type="presOf" srcId="{8AC85BC4-C8D8-45F6-AC87-D3E2949935CF}" destId="{B93FEFF6-BABE-4C74-94D2-556F3FDCB27C}" srcOrd="0" destOrd="0" presId="urn:microsoft.com/office/officeart/2005/8/layout/StepDownProcess"/>
    <dgm:cxn modelId="{B331F7DC-3B84-45FC-91F7-937D300BEAF5}" type="presOf" srcId="{F66EF74F-8E49-4A91-ADF3-A0A349D4FFCB}" destId="{DF0A0B4E-8272-4301-9D3D-605C61A29B78}" srcOrd="0" destOrd="2" presId="urn:microsoft.com/office/officeart/2005/8/layout/StepDownProcess"/>
    <dgm:cxn modelId="{2AF369DE-E6E1-4947-A2C5-E25746CF0960}" srcId="{2C5AAA54-6938-4E06-9970-C8B6B7CDF0E5}" destId="{23FC7582-9E14-4604-B6EC-E9829D34D9BF}" srcOrd="2" destOrd="0" parTransId="{2AA42F46-712E-48A8-BE87-C6312F98BFC1}" sibTransId="{5600D043-60EB-4C8D-8BAE-CC0EF9639691}"/>
    <dgm:cxn modelId="{8A8310F4-2797-46BC-B1AF-1C946A8AE64F}" srcId="{891B5921-F08D-406D-84B7-C90F7BB40883}" destId="{377D14E9-3072-4348-9CF9-35EE9BE3E548}" srcOrd="1" destOrd="0" parTransId="{A41337C5-500A-4BAF-A7EB-D7938649585D}" sibTransId="{D12722EC-5A55-49DC-8A8B-968C5076F66C}"/>
    <dgm:cxn modelId="{4659E1FB-AAE0-4656-AC47-B63E8DF1D89C}" srcId="{392CBF15-2B64-4940-889A-D6D10DA68F61}" destId="{63A6D028-70D7-4088-8FDF-ACE9A3D748A7}" srcOrd="1" destOrd="0" parTransId="{D4ECF379-768F-40C2-A832-F92A02825FEC}" sibTransId="{95281CD3-7549-4628-BEF5-8516BD57F201}"/>
    <dgm:cxn modelId="{6DA73A3C-F612-4B43-88B2-45CEF069ED75}" type="presParOf" srcId="{35543866-FC2F-434C-883A-DFFB7FF498C0}" destId="{1B219100-3EB2-48A0-B244-8D604B191BE4}" srcOrd="0" destOrd="0" presId="urn:microsoft.com/office/officeart/2005/8/layout/StepDownProcess"/>
    <dgm:cxn modelId="{BB972FE4-C332-4B29-81AB-FDCBD6BAC790}" type="presParOf" srcId="{1B219100-3EB2-48A0-B244-8D604B191BE4}" destId="{57156A18-FAB7-4077-A082-0BBB91FC6344}" srcOrd="0" destOrd="0" presId="urn:microsoft.com/office/officeart/2005/8/layout/StepDownProcess"/>
    <dgm:cxn modelId="{693E0135-CA14-4DAE-8200-7E019F70803C}" type="presParOf" srcId="{1B219100-3EB2-48A0-B244-8D604B191BE4}" destId="{52DE610C-F2B0-44D9-8327-8F224F25E562}" srcOrd="1" destOrd="0" presId="urn:microsoft.com/office/officeart/2005/8/layout/StepDownProcess"/>
    <dgm:cxn modelId="{3C2615E3-C0A5-4F7A-B1A4-5A6F8444DAAA}" type="presParOf" srcId="{1B219100-3EB2-48A0-B244-8D604B191BE4}" destId="{DF0A0B4E-8272-4301-9D3D-605C61A29B78}" srcOrd="2" destOrd="0" presId="urn:microsoft.com/office/officeart/2005/8/layout/StepDownProcess"/>
    <dgm:cxn modelId="{52CC4E57-0380-47A4-9EDE-31BF541D304C}" type="presParOf" srcId="{35543866-FC2F-434C-883A-DFFB7FF498C0}" destId="{CA51388A-1D58-49C5-AD8A-D99A4C23DD90}" srcOrd="1" destOrd="0" presId="urn:microsoft.com/office/officeart/2005/8/layout/StepDownProcess"/>
    <dgm:cxn modelId="{817BCBA6-B95C-4563-B2B1-5DDD147D7EF3}" type="presParOf" srcId="{35543866-FC2F-434C-883A-DFFB7FF498C0}" destId="{841D6212-D2E5-472C-AEC1-D47726AB69B8}" srcOrd="2" destOrd="0" presId="urn:microsoft.com/office/officeart/2005/8/layout/StepDownProcess"/>
    <dgm:cxn modelId="{E993AF66-89BC-4C09-BF9B-DE8C2D8FE27C}" type="presParOf" srcId="{841D6212-D2E5-472C-AEC1-D47726AB69B8}" destId="{E4BC3E14-6BC6-4D7E-B0B9-AEBCDD14A35B}" srcOrd="0" destOrd="0" presId="urn:microsoft.com/office/officeart/2005/8/layout/StepDownProcess"/>
    <dgm:cxn modelId="{94B3C5FC-C7A2-4375-A479-18DAF1711575}" type="presParOf" srcId="{841D6212-D2E5-472C-AEC1-D47726AB69B8}" destId="{7B1A00CE-B22C-47C4-90C1-8672E71E06D6}" srcOrd="1" destOrd="0" presId="urn:microsoft.com/office/officeart/2005/8/layout/StepDownProcess"/>
    <dgm:cxn modelId="{247BF31B-4C3F-44A3-986A-7AED0A7EE3D8}" type="presParOf" srcId="{841D6212-D2E5-472C-AEC1-D47726AB69B8}" destId="{49D95597-8F25-4CB9-9173-0244B35115C4}" srcOrd="2" destOrd="0" presId="urn:microsoft.com/office/officeart/2005/8/layout/StepDownProcess"/>
    <dgm:cxn modelId="{C2902757-1EFD-4EA6-88C1-6DFB8B66741D}" type="presParOf" srcId="{35543866-FC2F-434C-883A-DFFB7FF498C0}" destId="{B30815C0-65D5-4D64-BEA5-A43F6A329280}" srcOrd="3" destOrd="0" presId="urn:microsoft.com/office/officeart/2005/8/layout/StepDownProcess"/>
    <dgm:cxn modelId="{4B5CBF11-5585-4AE5-843A-C8A0AB3B727E}" type="presParOf" srcId="{35543866-FC2F-434C-883A-DFFB7FF498C0}" destId="{F1040296-DB41-4697-A43F-1086CBFD9330}" srcOrd="4" destOrd="0" presId="urn:microsoft.com/office/officeart/2005/8/layout/StepDownProcess"/>
    <dgm:cxn modelId="{A37F832C-2E7B-4279-80BF-6FA05B96C4D1}" type="presParOf" srcId="{F1040296-DB41-4697-A43F-1086CBFD9330}" destId="{DF5D3D0D-D061-461A-8417-72025692D21C}" srcOrd="0" destOrd="0" presId="urn:microsoft.com/office/officeart/2005/8/layout/StepDownProcess"/>
    <dgm:cxn modelId="{F62DF720-2D85-4FAF-9481-BE9B89502C0C}" type="presParOf" srcId="{F1040296-DB41-4697-A43F-1086CBFD9330}" destId="{B93FEFF6-BABE-4C74-94D2-556F3FDCB27C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A2F53F-2583-4776-BDE9-26C7A2F97673}">
      <dsp:nvSpPr>
        <dsp:cNvPr id="0" name=""/>
        <dsp:cNvSpPr/>
      </dsp:nvSpPr>
      <dsp:spPr>
        <a:xfrm rot="5400000">
          <a:off x="1448555" y="599468"/>
          <a:ext cx="937594" cy="113076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44B99-BDA7-4781-94EA-41B564BFEE0D}">
      <dsp:nvSpPr>
        <dsp:cNvPr id="0" name=""/>
        <dsp:cNvSpPr/>
      </dsp:nvSpPr>
      <dsp:spPr>
        <a:xfrm>
          <a:off x="1663716" y="319"/>
          <a:ext cx="1256407" cy="753844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Pre-solicitation marketing</a:t>
          </a:r>
        </a:p>
      </dsp:txBody>
      <dsp:txXfrm>
        <a:off x="1685795" y="22398"/>
        <a:ext cx="1212249" cy="709686"/>
      </dsp:txXfrm>
    </dsp:sp>
    <dsp:sp modelId="{4E9D008B-3C53-46CA-AA20-88645053C892}">
      <dsp:nvSpPr>
        <dsp:cNvPr id="0" name=""/>
        <dsp:cNvSpPr/>
      </dsp:nvSpPr>
      <dsp:spPr>
        <a:xfrm rot="5400000">
          <a:off x="1448555" y="1541774"/>
          <a:ext cx="937594" cy="113076"/>
        </a:xfrm>
        <a:prstGeom prst="rect">
          <a:avLst/>
        </a:prstGeom>
        <a:solidFill>
          <a:schemeClr val="accent5">
            <a:shade val="90000"/>
            <a:hueOff val="0"/>
            <a:satOff val="-12950"/>
            <a:lumOff val="829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CF9A0-5D73-437E-AF20-051889A97481}">
      <dsp:nvSpPr>
        <dsp:cNvPr id="0" name=""/>
        <dsp:cNvSpPr/>
      </dsp:nvSpPr>
      <dsp:spPr>
        <a:xfrm>
          <a:off x="1663716" y="942625"/>
          <a:ext cx="1256407" cy="753844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0"/>
            <a:satOff val="-11869"/>
            <a:lumOff val="8294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Review topic description</a:t>
          </a:r>
        </a:p>
      </dsp:txBody>
      <dsp:txXfrm>
        <a:off x="1685795" y="964704"/>
        <a:ext cx="1212249" cy="709686"/>
      </dsp:txXfrm>
    </dsp:sp>
    <dsp:sp modelId="{B5B328A0-BCFC-4CE7-B6F2-022C4160E4D7}">
      <dsp:nvSpPr>
        <dsp:cNvPr id="0" name=""/>
        <dsp:cNvSpPr/>
      </dsp:nvSpPr>
      <dsp:spPr>
        <a:xfrm rot="5400000">
          <a:off x="1448555" y="2484079"/>
          <a:ext cx="937594" cy="113076"/>
        </a:xfrm>
        <a:prstGeom prst="rect">
          <a:avLst/>
        </a:prstGeom>
        <a:solidFill>
          <a:schemeClr val="accent5">
            <a:shade val="90000"/>
            <a:hueOff val="0"/>
            <a:satOff val="-25899"/>
            <a:lumOff val="165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C5D0FA-3263-485C-8BE9-34A7328216C2}">
      <dsp:nvSpPr>
        <dsp:cNvPr id="0" name=""/>
        <dsp:cNvSpPr/>
      </dsp:nvSpPr>
      <dsp:spPr>
        <a:xfrm>
          <a:off x="1663716" y="1884930"/>
          <a:ext cx="1256407" cy="753844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0"/>
            <a:satOff val="-23739"/>
            <a:lumOff val="16588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Talk to topic author</a:t>
          </a:r>
        </a:p>
      </dsp:txBody>
      <dsp:txXfrm>
        <a:off x="1685795" y="1907009"/>
        <a:ext cx="1212249" cy="709686"/>
      </dsp:txXfrm>
    </dsp:sp>
    <dsp:sp modelId="{989D71B7-E5D7-4BF7-9EB3-A31F9E0CBF86}">
      <dsp:nvSpPr>
        <dsp:cNvPr id="0" name=""/>
        <dsp:cNvSpPr/>
      </dsp:nvSpPr>
      <dsp:spPr>
        <a:xfrm>
          <a:off x="1919708" y="2955231"/>
          <a:ext cx="1666310" cy="113076"/>
        </a:xfrm>
        <a:prstGeom prst="rect">
          <a:avLst/>
        </a:prstGeom>
        <a:solidFill>
          <a:schemeClr val="accent5">
            <a:shade val="90000"/>
            <a:hueOff val="0"/>
            <a:satOff val="-38849"/>
            <a:lumOff val="248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B0EE8-B294-4C7A-9370-D41A372421DD}">
      <dsp:nvSpPr>
        <dsp:cNvPr id="0" name=""/>
        <dsp:cNvSpPr/>
      </dsp:nvSpPr>
      <dsp:spPr>
        <a:xfrm>
          <a:off x="1663716" y="2827235"/>
          <a:ext cx="1256407" cy="753844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0"/>
            <a:satOff val="-35608"/>
            <a:lumOff val="24882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Bid/no bid decision</a:t>
          </a:r>
        </a:p>
      </dsp:txBody>
      <dsp:txXfrm>
        <a:off x="1685795" y="2849314"/>
        <a:ext cx="1212249" cy="709686"/>
      </dsp:txXfrm>
    </dsp:sp>
    <dsp:sp modelId="{7D23A7ED-5466-4841-BFED-9FFB8C007D54}">
      <dsp:nvSpPr>
        <dsp:cNvPr id="0" name=""/>
        <dsp:cNvSpPr/>
      </dsp:nvSpPr>
      <dsp:spPr>
        <a:xfrm rot="16200000">
          <a:off x="3119577" y="2484079"/>
          <a:ext cx="937594" cy="113076"/>
        </a:xfrm>
        <a:prstGeom prst="rect">
          <a:avLst/>
        </a:prstGeom>
        <a:solidFill>
          <a:schemeClr val="accent5">
            <a:shade val="90000"/>
            <a:hueOff val="0"/>
            <a:satOff val="-51799"/>
            <a:lumOff val="331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031657-7443-4C6A-B13D-2ED37B05AF81}">
      <dsp:nvSpPr>
        <dsp:cNvPr id="0" name=""/>
        <dsp:cNvSpPr/>
      </dsp:nvSpPr>
      <dsp:spPr>
        <a:xfrm>
          <a:off x="3334737" y="2827235"/>
          <a:ext cx="1256407" cy="753844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0"/>
            <a:satOff val="-47478"/>
            <a:lumOff val="33175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Compliant outline</a:t>
          </a:r>
        </a:p>
      </dsp:txBody>
      <dsp:txXfrm>
        <a:off x="3356816" y="2849314"/>
        <a:ext cx="1212249" cy="709686"/>
      </dsp:txXfrm>
    </dsp:sp>
    <dsp:sp modelId="{046E6F3B-EFA5-4385-868A-A8789B6FBCBB}">
      <dsp:nvSpPr>
        <dsp:cNvPr id="0" name=""/>
        <dsp:cNvSpPr/>
      </dsp:nvSpPr>
      <dsp:spPr>
        <a:xfrm rot="16200000">
          <a:off x="3119577" y="1541774"/>
          <a:ext cx="937594" cy="113076"/>
        </a:xfrm>
        <a:prstGeom prst="rect">
          <a:avLst/>
        </a:prstGeom>
        <a:solidFill>
          <a:schemeClr val="accent5">
            <a:shade val="90000"/>
            <a:hueOff val="0"/>
            <a:satOff val="-64748"/>
            <a:lumOff val="414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F88ABC-B857-433B-99F0-5B952BA5318D}">
      <dsp:nvSpPr>
        <dsp:cNvPr id="0" name=""/>
        <dsp:cNvSpPr/>
      </dsp:nvSpPr>
      <dsp:spPr>
        <a:xfrm>
          <a:off x="3334737" y="1884930"/>
          <a:ext cx="1256407" cy="753844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0"/>
            <a:satOff val="-59347"/>
            <a:lumOff val="41469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Compelling message</a:t>
          </a:r>
        </a:p>
      </dsp:txBody>
      <dsp:txXfrm>
        <a:off x="3356816" y="1907009"/>
        <a:ext cx="1212249" cy="709686"/>
      </dsp:txXfrm>
    </dsp:sp>
    <dsp:sp modelId="{4D19B5C0-90B4-466B-A4D4-3B31C2096AA5}">
      <dsp:nvSpPr>
        <dsp:cNvPr id="0" name=""/>
        <dsp:cNvSpPr/>
      </dsp:nvSpPr>
      <dsp:spPr>
        <a:xfrm rot="16200000">
          <a:off x="3119577" y="599468"/>
          <a:ext cx="937594" cy="113076"/>
        </a:xfrm>
        <a:prstGeom prst="rect">
          <a:avLst/>
        </a:prstGeom>
        <a:solidFill>
          <a:schemeClr val="accent5">
            <a:shade val="90000"/>
            <a:hueOff val="0"/>
            <a:satOff val="-77698"/>
            <a:lumOff val="497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BB23B9-6346-40A9-A6D8-4767F58CCABE}">
      <dsp:nvSpPr>
        <dsp:cNvPr id="0" name=""/>
        <dsp:cNvSpPr/>
      </dsp:nvSpPr>
      <dsp:spPr>
        <a:xfrm>
          <a:off x="3334737" y="942625"/>
          <a:ext cx="1256407" cy="753844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0"/>
            <a:satOff val="-71216"/>
            <a:lumOff val="49763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Bulleted text</a:t>
          </a:r>
        </a:p>
      </dsp:txBody>
      <dsp:txXfrm>
        <a:off x="3356816" y="964704"/>
        <a:ext cx="1212249" cy="709686"/>
      </dsp:txXfrm>
    </dsp:sp>
    <dsp:sp modelId="{F53215F5-F30B-47B0-8613-3B8D2BD1072C}">
      <dsp:nvSpPr>
        <dsp:cNvPr id="0" name=""/>
        <dsp:cNvSpPr/>
      </dsp:nvSpPr>
      <dsp:spPr>
        <a:xfrm>
          <a:off x="3590729" y="128316"/>
          <a:ext cx="1668458" cy="113076"/>
        </a:xfrm>
        <a:prstGeom prst="rect">
          <a:avLst/>
        </a:prstGeom>
        <a:solidFill>
          <a:schemeClr val="accent5">
            <a:shade val="90000"/>
            <a:hueOff val="0"/>
            <a:satOff val="-64748"/>
            <a:lumOff val="414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80A5EA-F20A-450F-BB1B-5037A196D12A}">
      <dsp:nvSpPr>
        <dsp:cNvPr id="0" name=""/>
        <dsp:cNvSpPr/>
      </dsp:nvSpPr>
      <dsp:spPr>
        <a:xfrm>
          <a:off x="3334737" y="319"/>
          <a:ext cx="1256407" cy="753844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0"/>
            <a:satOff val="-71216"/>
            <a:lumOff val="49763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Transition partner/LOS</a:t>
          </a:r>
        </a:p>
      </dsp:txBody>
      <dsp:txXfrm>
        <a:off x="3356816" y="22398"/>
        <a:ext cx="1212249" cy="709686"/>
      </dsp:txXfrm>
    </dsp:sp>
    <dsp:sp modelId="{96866FF6-95CB-4C35-8E13-4F566E339EAF}">
      <dsp:nvSpPr>
        <dsp:cNvPr id="0" name=""/>
        <dsp:cNvSpPr/>
      </dsp:nvSpPr>
      <dsp:spPr>
        <a:xfrm rot="5400000">
          <a:off x="4792746" y="599468"/>
          <a:ext cx="937594" cy="113076"/>
        </a:xfrm>
        <a:prstGeom prst="rect">
          <a:avLst/>
        </a:prstGeom>
        <a:solidFill>
          <a:schemeClr val="accent5">
            <a:shade val="90000"/>
            <a:hueOff val="0"/>
            <a:satOff val="-51799"/>
            <a:lumOff val="331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F2124C-03AF-4F60-A89F-DA9593DD749F}">
      <dsp:nvSpPr>
        <dsp:cNvPr id="0" name=""/>
        <dsp:cNvSpPr/>
      </dsp:nvSpPr>
      <dsp:spPr>
        <a:xfrm>
          <a:off x="5007907" y="319"/>
          <a:ext cx="1256407" cy="753844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0"/>
            <a:satOff val="-59347"/>
            <a:lumOff val="41469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First draft</a:t>
          </a:r>
        </a:p>
      </dsp:txBody>
      <dsp:txXfrm>
        <a:off x="5029986" y="22398"/>
        <a:ext cx="1212249" cy="709686"/>
      </dsp:txXfrm>
    </dsp:sp>
    <dsp:sp modelId="{5F3D2A6C-F518-48DF-BD72-5AAE4DE82E93}">
      <dsp:nvSpPr>
        <dsp:cNvPr id="0" name=""/>
        <dsp:cNvSpPr/>
      </dsp:nvSpPr>
      <dsp:spPr>
        <a:xfrm rot="5400000">
          <a:off x="4792746" y="1541774"/>
          <a:ext cx="937594" cy="113076"/>
        </a:xfrm>
        <a:prstGeom prst="rect">
          <a:avLst/>
        </a:prstGeom>
        <a:solidFill>
          <a:schemeClr val="accent5">
            <a:shade val="90000"/>
            <a:hueOff val="0"/>
            <a:satOff val="-38849"/>
            <a:lumOff val="248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B6ADFD-FC51-496C-BDFD-779C53771226}">
      <dsp:nvSpPr>
        <dsp:cNvPr id="0" name=""/>
        <dsp:cNvSpPr/>
      </dsp:nvSpPr>
      <dsp:spPr>
        <a:xfrm>
          <a:off x="5007907" y="942625"/>
          <a:ext cx="1256407" cy="753844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0"/>
            <a:satOff val="-47478"/>
            <a:lumOff val="33175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Red Team Review</a:t>
          </a:r>
        </a:p>
      </dsp:txBody>
      <dsp:txXfrm>
        <a:off x="5029986" y="964704"/>
        <a:ext cx="1212249" cy="709686"/>
      </dsp:txXfrm>
    </dsp:sp>
    <dsp:sp modelId="{FE3D6EC8-D311-4D55-8AB0-FB8A1E632607}">
      <dsp:nvSpPr>
        <dsp:cNvPr id="0" name=""/>
        <dsp:cNvSpPr/>
      </dsp:nvSpPr>
      <dsp:spPr>
        <a:xfrm rot="5400000">
          <a:off x="4792746" y="2484079"/>
          <a:ext cx="937594" cy="113076"/>
        </a:xfrm>
        <a:prstGeom prst="rect">
          <a:avLst/>
        </a:prstGeom>
        <a:solidFill>
          <a:schemeClr val="accent5">
            <a:shade val="90000"/>
            <a:hueOff val="0"/>
            <a:satOff val="-25899"/>
            <a:lumOff val="165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2F686-891C-4864-9BE7-6282580A0459}">
      <dsp:nvSpPr>
        <dsp:cNvPr id="0" name=""/>
        <dsp:cNvSpPr/>
      </dsp:nvSpPr>
      <dsp:spPr>
        <a:xfrm>
          <a:off x="5007907" y="1884930"/>
          <a:ext cx="1256407" cy="753844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0"/>
            <a:satOff val="-35608"/>
            <a:lumOff val="24882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Submit</a:t>
          </a:r>
        </a:p>
      </dsp:txBody>
      <dsp:txXfrm>
        <a:off x="5029986" y="1907009"/>
        <a:ext cx="1212249" cy="709686"/>
      </dsp:txXfrm>
    </dsp:sp>
    <dsp:sp modelId="{CA3C5DF5-0F35-420B-B46D-1B4F978DA527}">
      <dsp:nvSpPr>
        <dsp:cNvPr id="0" name=""/>
        <dsp:cNvSpPr/>
      </dsp:nvSpPr>
      <dsp:spPr>
        <a:xfrm>
          <a:off x="5263907" y="2955231"/>
          <a:ext cx="1668450" cy="113076"/>
        </a:xfrm>
        <a:prstGeom prst="rect">
          <a:avLst/>
        </a:prstGeom>
        <a:solidFill>
          <a:schemeClr val="accent5">
            <a:shade val="90000"/>
            <a:hueOff val="0"/>
            <a:satOff val="-12950"/>
            <a:lumOff val="829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C6EDAC-D2C6-45FE-9047-9CA4E1830B77}">
      <dsp:nvSpPr>
        <dsp:cNvPr id="0" name=""/>
        <dsp:cNvSpPr/>
      </dsp:nvSpPr>
      <dsp:spPr>
        <a:xfrm>
          <a:off x="5005758" y="2827235"/>
          <a:ext cx="1260703" cy="753844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0"/>
            <a:satOff val="-23739"/>
            <a:lumOff val="16588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Submission Party</a:t>
          </a:r>
        </a:p>
      </dsp:txBody>
      <dsp:txXfrm>
        <a:off x="5027837" y="2849314"/>
        <a:ext cx="1216545" cy="709686"/>
      </dsp:txXfrm>
    </dsp:sp>
    <dsp:sp modelId="{28DA5502-EC9F-42F9-BAB7-8E19ED51AACE}">
      <dsp:nvSpPr>
        <dsp:cNvPr id="0" name=""/>
        <dsp:cNvSpPr/>
      </dsp:nvSpPr>
      <dsp:spPr>
        <a:xfrm>
          <a:off x="6681076" y="2827235"/>
          <a:ext cx="1256407" cy="753844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0"/>
            <a:satOff val="-11869"/>
            <a:lumOff val="8294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Lessons </a:t>
          </a:r>
          <a:r>
            <a:rPr lang="en-US" sz="1500" kern="1200" dirty="0"/>
            <a:t>Learned Meeting</a:t>
          </a:r>
        </a:p>
      </dsp:txBody>
      <dsp:txXfrm>
        <a:off x="6703155" y="2849314"/>
        <a:ext cx="1212249" cy="7096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B4144-3343-4393-8ABE-D780A980FEBC}">
      <dsp:nvSpPr>
        <dsp:cNvPr id="0" name=""/>
        <dsp:cNvSpPr/>
      </dsp:nvSpPr>
      <dsp:spPr>
        <a:xfrm>
          <a:off x="0" y="149490"/>
          <a:ext cx="7443224" cy="43348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Talk to topic author</a:t>
          </a:r>
        </a:p>
      </dsp:txBody>
      <dsp:txXfrm>
        <a:off x="21161" y="170651"/>
        <a:ext cx="7400902" cy="391163"/>
      </dsp:txXfrm>
    </dsp:sp>
    <dsp:sp modelId="{3B7D2D22-DD4C-4E4F-97D2-3B096E06580F}">
      <dsp:nvSpPr>
        <dsp:cNvPr id="0" name=""/>
        <dsp:cNvSpPr/>
      </dsp:nvSpPr>
      <dsp:spPr>
        <a:xfrm>
          <a:off x="0" y="582975"/>
          <a:ext cx="7443224" cy="1199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32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Genesis of topic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Who stands to benefit?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What benefit is desired?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Is there a program of record?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Do I transition through a Prime Contractor?</a:t>
          </a:r>
        </a:p>
      </dsp:txBody>
      <dsp:txXfrm>
        <a:off x="0" y="582975"/>
        <a:ext cx="7443224" cy="1199565"/>
      </dsp:txXfrm>
    </dsp:sp>
    <dsp:sp modelId="{916770B4-F438-4382-A6FE-46C5846ACC02}">
      <dsp:nvSpPr>
        <dsp:cNvPr id="0" name=""/>
        <dsp:cNvSpPr/>
      </dsp:nvSpPr>
      <dsp:spPr>
        <a:xfrm>
          <a:off x="0" y="1782540"/>
          <a:ext cx="7443224" cy="43348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Market Research</a:t>
          </a:r>
        </a:p>
      </dsp:txBody>
      <dsp:txXfrm>
        <a:off x="21161" y="1803701"/>
        <a:ext cx="7400902" cy="391163"/>
      </dsp:txXfrm>
    </dsp:sp>
    <dsp:sp modelId="{B0F38B03-0866-455A-B1FD-1042DA567DF9}">
      <dsp:nvSpPr>
        <dsp:cNvPr id="0" name=""/>
        <dsp:cNvSpPr/>
      </dsp:nvSpPr>
      <dsp:spPr>
        <a:xfrm>
          <a:off x="0" y="2216025"/>
          <a:ext cx="7443224" cy="963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32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Does topic identify civilian markets?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Are the markets growing and how much?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Who are principals operating in these markets?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Reach out for business relationships and Letter(s) of Support for the Phase I proposal</a:t>
          </a:r>
        </a:p>
      </dsp:txBody>
      <dsp:txXfrm>
        <a:off x="0" y="2216025"/>
        <a:ext cx="7443224" cy="963585"/>
      </dsp:txXfrm>
    </dsp:sp>
    <dsp:sp modelId="{B84704B5-5A1B-450D-99D0-C14E21026FBE}">
      <dsp:nvSpPr>
        <dsp:cNvPr id="0" name=""/>
        <dsp:cNvSpPr/>
      </dsp:nvSpPr>
      <dsp:spPr>
        <a:xfrm>
          <a:off x="0" y="3179609"/>
          <a:ext cx="7443224" cy="43348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How will you make money after Phase II?</a:t>
          </a:r>
        </a:p>
      </dsp:txBody>
      <dsp:txXfrm>
        <a:off x="21161" y="3200770"/>
        <a:ext cx="7400902" cy="391163"/>
      </dsp:txXfrm>
    </dsp:sp>
    <dsp:sp modelId="{FA3D34CC-4435-4488-948C-83543876A62C}">
      <dsp:nvSpPr>
        <dsp:cNvPr id="0" name=""/>
        <dsp:cNvSpPr/>
      </dsp:nvSpPr>
      <dsp:spPr>
        <a:xfrm>
          <a:off x="0" y="3613095"/>
          <a:ext cx="7443224" cy="1199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32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What will be your TRL at the end of Phase II? &lt;6 need R&amp;D$, &gt;6 need customers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License the technology to someone in the supply chain?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Contract Manufacture and provide support yourself?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Host the software on your site or a cloud site for user fees?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Clarify that you will investigate these options in both Phase I and Phase II</a:t>
          </a:r>
        </a:p>
      </dsp:txBody>
      <dsp:txXfrm>
        <a:off x="0" y="3613095"/>
        <a:ext cx="7443224" cy="11995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56A18-FAB7-4077-A082-0BBB91FC6344}">
      <dsp:nvSpPr>
        <dsp:cNvPr id="0" name=""/>
        <dsp:cNvSpPr/>
      </dsp:nvSpPr>
      <dsp:spPr>
        <a:xfrm rot="5400000">
          <a:off x="517447" y="1301536"/>
          <a:ext cx="1151097" cy="131048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DE610C-F2B0-44D9-8327-8F224F25E562}">
      <dsp:nvSpPr>
        <dsp:cNvPr id="0" name=""/>
        <dsp:cNvSpPr/>
      </dsp:nvSpPr>
      <dsp:spPr>
        <a:xfrm>
          <a:off x="212476" y="25522"/>
          <a:ext cx="1937769" cy="1356376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TPOC Vision</a:t>
          </a:r>
        </a:p>
      </dsp:txBody>
      <dsp:txXfrm>
        <a:off x="278701" y="91747"/>
        <a:ext cx="1805319" cy="1223926"/>
      </dsp:txXfrm>
    </dsp:sp>
    <dsp:sp modelId="{DF0A0B4E-8272-4301-9D3D-605C61A29B78}">
      <dsp:nvSpPr>
        <dsp:cNvPr id="0" name=""/>
        <dsp:cNvSpPr/>
      </dsp:nvSpPr>
      <dsp:spPr>
        <a:xfrm>
          <a:off x="2158667" y="173904"/>
          <a:ext cx="4883803" cy="1096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Understand TPOC’s Vision for Transition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Target Program / Mission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CONOPs</a:t>
          </a:r>
        </a:p>
      </dsp:txBody>
      <dsp:txXfrm>
        <a:off x="2158667" y="173904"/>
        <a:ext cx="4883803" cy="1096282"/>
      </dsp:txXfrm>
    </dsp:sp>
    <dsp:sp modelId="{E4BC3E14-6BC6-4D7E-B0B9-AEBCDD14A35B}">
      <dsp:nvSpPr>
        <dsp:cNvPr id="0" name=""/>
        <dsp:cNvSpPr/>
      </dsp:nvSpPr>
      <dsp:spPr>
        <a:xfrm rot="5400000">
          <a:off x="2809390" y="2825194"/>
          <a:ext cx="1151097" cy="131048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A00CE-B22C-47C4-90C1-8672E71E06D6}">
      <dsp:nvSpPr>
        <dsp:cNvPr id="0" name=""/>
        <dsp:cNvSpPr/>
      </dsp:nvSpPr>
      <dsp:spPr>
        <a:xfrm>
          <a:off x="2504413" y="1549180"/>
          <a:ext cx="1937769" cy="1356376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Transition Partner</a:t>
          </a:r>
        </a:p>
      </dsp:txBody>
      <dsp:txXfrm>
        <a:off x="2570638" y="1615405"/>
        <a:ext cx="1805319" cy="1223926"/>
      </dsp:txXfrm>
    </dsp:sp>
    <dsp:sp modelId="{49D95597-8F25-4CB9-9173-0244B35115C4}">
      <dsp:nvSpPr>
        <dsp:cNvPr id="0" name=""/>
        <dsp:cNvSpPr/>
      </dsp:nvSpPr>
      <dsp:spPr>
        <a:xfrm>
          <a:off x="4496581" y="1677259"/>
          <a:ext cx="3123780" cy="1096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Validation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System Integration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Production</a:t>
          </a:r>
        </a:p>
      </dsp:txBody>
      <dsp:txXfrm>
        <a:off x="4496581" y="1677259"/>
        <a:ext cx="3123780" cy="1096282"/>
      </dsp:txXfrm>
    </dsp:sp>
    <dsp:sp modelId="{DF5D3D0D-D061-461A-8417-72025692D21C}">
      <dsp:nvSpPr>
        <dsp:cNvPr id="0" name=""/>
        <dsp:cNvSpPr/>
      </dsp:nvSpPr>
      <dsp:spPr>
        <a:xfrm>
          <a:off x="4764609" y="3072838"/>
          <a:ext cx="1937769" cy="1356376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End Game</a:t>
          </a:r>
        </a:p>
      </dsp:txBody>
      <dsp:txXfrm>
        <a:off x="4830834" y="3139063"/>
        <a:ext cx="1805319" cy="1223926"/>
      </dsp:txXfrm>
    </dsp:sp>
    <dsp:sp modelId="{B93FEFF6-BABE-4C74-94D2-556F3FDCB27C}">
      <dsp:nvSpPr>
        <dsp:cNvPr id="0" name=""/>
        <dsp:cNvSpPr/>
      </dsp:nvSpPr>
      <dsp:spPr>
        <a:xfrm>
          <a:off x="6747851" y="3177862"/>
          <a:ext cx="2401037" cy="1096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Monetization Plan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Production Plan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IP Protection</a:t>
          </a:r>
        </a:p>
      </dsp:txBody>
      <dsp:txXfrm>
        <a:off x="6747851" y="3177862"/>
        <a:ext cx="2401037" cy="10962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BBAD67-135E-42AA-A19D-43476A9700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0721C-D2E0-45EB-B979-3299C9876B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AEFD1-0211-41F5-B6C6-5FB48575C69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5CA913-2B58-4566-A979-42B71AB737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35A30-9F88-4770-BB2C-47E3B39268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709C3-28E3-4C6F-8CD0-6ED79289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40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AB32C466-B3EB-46DF-B17A-3DCF9A18C07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6C096F3A-4835-4C99-B5FF-7CC51DB64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9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unsubstantiated claims!</a:t>
            </a:r>
          </a:p>
          <a:p>
            <a:r>
              <a:rPr lang="en-US" dirty="0"/>
              <a:t>Start with topic author, talk to them about need, your solution, </a:t>
            </a:r>
            <a:r>
              <a:rPr lang="en-US" dirty="0" err="1"/>
              <a:t>etc</a:t>
            </a:r>
            <a:r>
              <a:rPr lang="en-US" dirty="0"/>
              <a:t>, but don’t forget to ask about commercialization/ preferred technology transition path.</a:t>
            </a:r>
          </a:p>
          <a:p>
            <a:r>
              <a:rPr lang="en-US" dirty="0"/>
              <a:t>Ask topic author: do I need a transition partner?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B8496-EFA4-4B1B-8FB8-35DB4F9153F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534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9533" y="2188501"/>
            <a:ext cx="8361229" cy="2098226"/>
          </a:xfrm>
        </p:spPr>
        <p:txBody>
          <a:bodyPr anchor="ctr" anchorCtr="0">
            <a:noAutofit/>
          </a:bodyPr>
          <a:lstStyle>
            <a:lvl1pPr algn="ctr">
              <a:defRPr sz="720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52D567-3594-4DC6-8597-0EB165B105E2}"/>
              </a:ext>
            </a:extLst>
          </p:cNvPr>
          <p:cNvGrpSpPr/>
          <p:nvPr userDrawn="1"/>
        </p:nvGrpSpPr>
        <p:grpSpPr>
          <a:xfrm>
            <a:off x="9150427" y="1930364"/>
            <a:ext cx="2441448" cy="4343400"/>
            <a:chOff x="8986043" y="1930364"/>
            <a:chExt cx="2441448" cy="4343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E61E1FB-E35B-42F2-AEF4-7CB5A2951A1E}"/>
                </a:ext>
              </a:extLst>
            </p:cNvPr>
            <p:cNvSpPr/>
            <p:nvPr userDrawn="1"/>
          </p:nvSpPr>
          <p:spPr>
            <a:xfrm rot="10800000">
              <a:off x="8986043" y="6090883"/>
              <a:ext cx="2441448" cy="182880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FCE9FA-0A8E-417B-A019-3542D32DEBCF}"/>
                </a:ext>
              </a:extLst>
            </p:cNvPr>
            <p:cNvSpPr/>
            <p:nvPr userDrawn="1"/>
          </p:nvSpPr>
          <p:spPr>
            <a:xfrm rot="5400000">
              <a:off x="9170204" y="4016477"/>
              <a:ext cx="4343400" cy="171174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B7B46F-38D7-4D37-9120-A20DADA34071}"/>
              </a:ext>
            </a:extLst>
          </p:cNvPr>
          <p:cNvGrpSpPr/>
          <p:nvPr userDrawn="1"/>
        </p:nvGrpSpPr>
        <p:grpSpPr>
          <a:xfrm rot="10800000">
            <a:off x="598693" y="584637"/>
            <a:ext cx="2441448" cy="4343400"/>
            <a:chOff x="8986043" y="1930364"/>
            <a:chExt cx="2441448" cy="43434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61B5D31-16A5-48DD-A258-A4A1C6BDB0B4}"/>
                </a:ext>
              </a:extLst>
            </p:cNvPr>
            <p:cNvSpPr/>
            <p:nvPr userDrawn="1"/>
          </p:nvSpPr>
          <p:spPr>
            <a:xfrm rot="10800000">
              <a:off x="8986043" y="6090883"/>
              <a:ext cx="2441448" cy="182880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82B1323-C913-427E-9BB1-DC49E56CC829}"/>
                </a:ext>
              </a:extLst>
            </p:cNvPr>
            <p:cNvSpPr/>
            <p:nvPr userDrawn="1"/>
          </p:nvSpPr>
          <p:spPr>
            <a:xfrm rot="5400000">
              <a:off x="9170204" y="4016477"/>
              <a:ext cx="4343400" cy="171174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1276DC4A-5DD8-46A9-8564-8859776814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t="20915" r="39083" b="7075"/>
          <a:stretch/>
        </p:blipFill>
        <p:spPr>
          <a:xfrm>
            <a:off x="821791" y="6224250"/>
            <a:ext cx="425802" cy="59168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233A27F-658F-4DEC-8559-024AFB4FDAAA}"/>
              </a:ext>
            </a:extLst>
          </p:cNvPr>
          <p:cNvSpPr txBox="1"/>
          <p:nvPr userDrawn="1"/>
        </p:nvSpPr>
        <p:spPr>
          <a:xfrm>
            <a:off x="1264708" y="6250775"/>
            <a:ext cx="240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Tech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Opp </a:t>
            </a:r>
            <a:r>
              <a:rPr lang="en-US" sz="1600" cap="small">
                <a:latin typeface="Times New Roman" pitchFamily="18" charset="0"/>
                <a:cs typeface="Times New Roman" pitchFamily="18" charset="0"/>
              </a:rPr>
              <a:t>Consulting</a:t>
            </a:r>
            <a:r>
              <a:rPr lang="en-US" sz="800" cap="small">
                <a:latin typeface="Times New Roman" pitchFamily="18" charset="0"/>
                <a:cs typeface="Times New Roman" pitchFamily="18" charset="0"/>
              </a:rPr>
              <a:t>, INC.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35DB226-48A4-4911-B7B1-25B278045B5D}"/>
              </a:ext>
            </a:extLst>
          </p:cNvPr>
          <p:cNvSpPr txBox="1"/>
          <p:nvPr userDrawn="1"/>
        </p:nvSpPr>
        <p:spPr>
          <a:xfrm>
            <a:off x="1352550" y="6534130"/>
            <a:ext cx="2282997" cy="253916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3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b="1" i="1"/>
              <a:t>Where </a:t>
            </a:r>
            <a:r>
              <a:rPr lang="en-US" sz="1050" b="1" i="1">
                <a:solidFill>
                  <a:srgbClr val="00AFAF"/>
                </a:solidFill>
              </a:rPr>
              <a:t>technology</a:t>
            </a:r>
            <a:r>
              <a:rPr lang="en-US" sz="1050" b="1" i="1"/>
              <a:t> meets </a:t>
            </a:r>
            <a:r>
              <a:rPr lang="en-US" sz="1050" b="1" i="1">
                <a:solidFill>
                  <a:srgbClr val="00AFAF"/>
                </a:solidFill>
              </a:rPr>
              <a:t>opportunity</a:t>
            </a:r>
          </a:p>
        </p:txBody>
      </p:sp>
      <p:sp>
        <p:nvSpPr>
          <p:cNvPr id="44" name="Date Placeholder 28">
            <a:extLst>
              <a:ext uri="{FF2B5EF4-FFF2-40B4-BE49-F238E27FC236}">
                <a16:creationId xmlns:a16="http://schemas.microsoft.com/office/drawing/2014/main" id="{E16B467F-456C-4217-861C-B5C97CE309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1168502" y="6450656"/>
            <a:ext cx="1023498" cy="404614"/>
          </a:xfrm>
          <a:prstGeom prst="rect">
            <a:avLst/>
          </a:prstGeom>
        </p:spPr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45" name="Footer Placeholder 29">
            <a:extLst>
              <a:ext uri="{FF2B5EF4-FFF2-40B4-BE49-F238E27FC236}">
                <a16:creationId xmlns:a16="http://schemas.microsoft.com/office/drawing/2014/main" id="{B805A21F-2DA4-4A29-A276-1AF87E72CC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562350" y="6450656"/>
            <a:ext cx="7606152" cy="4046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46" name="Slide Number Placeholder 30">
            <a:extLst>
              <a:ext uri="{FF2B5EF4-FFF2-40B4-BE49-F238E27FC236}">
                <a16:creationId xmlns:a16="http://schemas.microsoft.com/office/drawing/2014/main" id="{C858FF33-808C-4723-953B-FF7066DEEC1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" y="6452294"/>
            <a:ext cx="483897" cy="40461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4B4B062-5E11-4AB1-8092-8FBC034746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51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73CABE7-7D14-470A-8A0A-821EC564C7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t="20915" r="39083" b="7075"/>
          <a:stretch/>
        </p:blipFill>
        <p:spPr>
          <a:xfrm>
            <a:off x="821791" y="6224250"/>
            <a:ext cx="425802" cy="59168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7589883-DE91-4F7C-9810-61F1ADD5C46C}"/>
              </a:ext>
            </a:extLst>
          </p:cNvPr>
          <p:cNvSpPr txBox="1"/>
          <p:nvPr userDrawn="1"/>
        </p:nvSpPr>
        <p:spPr>
          <a:xfrm>
            <a:off x="1264708" y="6250775"/>
            <a:ext cx="240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Tech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Opp </a:t>
            </a:r>
            <a:r>
              <a:rPr lang="en-US" sz="1600" cap="small">
                <a:latin typeface="Times New Roman" pitchFamily="18" charset="0"/>
                <a:cs typeface="Times New Roman" pitchFamily="18" charset="0"/>
              </a:rPr>
              <a:t>Consulting</a:t>
            </a:r>
            <a:r>
              <a:rPr lang="en-US" sz="800" cap="small">
                <a:latin typeface="Times New Roman" pitchFamily="18" charset="0"/>
                <a:cs typeface="Times New Roman" pitchFamily="18" charset="0"/>
              </a:rPr>
              <a:t>, INC.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03EF67-497F-4180-9AC1-B2B019FCBD22}"/>
              </a:ext>
            </a:extLst>
          </p:cNvPr>
          <p:cNvSpPr txBox="1"/>
          <p:nvPr userDrawn="1"/>
        </p:nvSpPr>
        <p:spPr>
          <a:xfrm>
            <a:off x="1352550" y="6534130"/>
            <a:ext cx="2459328" cy="253916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3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b="1" i="1"/>
              <a:t>Where </a:t>
            </a:r>
            <a:r>
              <a:rPr lang="en-US" sz="1050" b="1" i="1">
                <a:solidFill>
                  <a:srgbClr val="00AFAF"/>
                </a:solidFill>
              </a:rPr>
              <a:t>technology</a:t>
            </a:r>
            <a:r>
              <a:rPr lang="en-US" sz="1050" b="1" i="1"/>
              <a:t> meets </a:t>
            </a:r>
            <a:r>
              <a:rPr lang="en-US" sz="1050" b="1" i="1" err="1">
                <a:solidFill>
                  <a:srgbClr val="00AFAF"/>
                </a:solidFill>
              </a:rPr>
              <a:t>opportunity</a:t>
            </a:r>
            <a:r>
              <a:rPr lang="en-US" sz="1050" b="1" i="1" baseline="30000" err="1">
                <a:solidFill>
                  <a:srgbClr val="00AFAF"/>
                </a:solidFill>
              </a:rPr>
              <a:t>TM</a:t>
            </a:r>
            <a:endParaRPr lang="en-US" sz="1050" b="1" i="1" baseline="30000">
              <a:solidFill>
                <a:srgbClr val="00AFAF"/>
              </a:solidFill>
            </a:endParaRPr>
          </a:p>
        </p:txBody>
      </p:sp>
      <p:sp>
        <p:nvSpPr>
          <p:cNvPr id="38" name="Date Placeholder 28">
            <a:extLst>
              <a:ext uri="{FF2B5EF4-FFF2-40B4-BE49-F238E27FC236}">
                <a16:creationId xmlns:a16="http://schemas.microsoft.com/office/drawing/2014/main" id="{C2D79F83-8F65-4107-98EA-C36C9273FEE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1048999" y="6450656"/>
            <a:ext cx="1143000" cy="4046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Dec 2, 2021</a:t>
            </a:r>
          </a:p>
        </p:txBody>
      </p:sp>
      <p:sp>
        <p:nvSpPr>
          <p:cNvPr id="39" name="Footer Placeholder 29">
            <a:extLst>
              <a:ext uri="{FF2B5EF4-FFF2-40B4-BE49-F238E27FC236}">
                <a16:creationId xmlns:a16="http://schemas.microsoft.com/office/drawing/2014/main" id="{57C20116-7AB5-4A85-86DC-8DC0BAFD5AD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562350" y="6450656"/>
            <a:ext cx="7486649" cy="4046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40" name="Slide Number Placeholder 30">
            <a:extLst>
              <a:ext uri="{FF2B5EF4-FFF2-40B4-BE49-F238E27FC236}">
                <a16:creationId xmlns:a16="http://schemas.microsoft.com/office/drawing/2014/main" id="{511E3241-A473-455D-BDCD-FD8685D946D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" y="6452294"/>
            <a:ext cx="483897" cy="40461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4B4B062-5E11-4AB1-8092-8FBC034746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4518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9533" y="2188501"/>
            <a:ext cx="8361229" cy="2098226"/>
          </a:xfrm>
        </p:spPr>
        <p:txBody>
          <a:bodyPr anchor="ctr" anchorCtr="0">
            <a:noAutofit/>
          </a:bodyPr>
          <a:lstStyle>
            <a:lvl1pPr algn="ctr">
              <a:defRPr sz="720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52D567-3594-4DC6-8597-0EB165B105E2}"/>
              </a:ext>
            </a:extLst>
          </p:cNvPr>
          <p:cNvGrpSpPr/>
          <p:nvPr userDrawn="1"/>
        </p:nvGrpSpPr>
        <p:grpSpPr>
          <a:xfrm>
            <a:off x="9150427" y="1930364"/>
            <a:ext cx="2441448" cy="4343400"/>
            <a:chOff x="8986043" y="1930364"/>
            <a:chExt cx="2441448" cy="4343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E61E1FB-E35B-42F2-AEF4-7CB5A2951A1E}"/>
                </a:ext>
              </a:extLst>
            </p:cNvPr>
            <p:cNvSpPr/>
            <p:nvPr userDrawn="1"/>
          </p:nvSpPr>
          <p:spPr>
            <a:xfrm rot="10800000">
              <a:off x="8986043" y="6090883"/>
              <a:ext cx="2441448" cy="182880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FCE9FA-0A8E-417B-A019-3542D32DEBCF}"/>
                </a:ext>
              </a:extLst>
            </p:cNvPr>
            <p:cNvSpPr/>
            <p:nvPr userDrawn="1"/>
          </p:nvSpPr>
          <p:spPr>
            <a:xfrm rot="5400000">
              <a:off x="9170204" y="4016477"/>
              <a:ext cx="4343400" cy="171174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B7B46F-38D7-4D37-9120-A20DADA34071}"/>
              </a:ext>
            </a:extLst>
          </p:cNvPr>
          <p:cNvGrpSpPr/>
          <p:nvPr userDrawn="1"/>
        </p:nvGrpSpPr>
        <p:grpSpPr>
          <a:xfrm rot="10800000">
            <a:off x="598693" y="584637"/>
            <a:ext cx="2441448" cy="4343400"/>
            <a:chOff x="8986043" y="1930364"/>
            <a:chExt cx="2441448" cy="43434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61B5D31-16A5-48DD-A258-A4A1C6BDB0B4}"/>
                </a:ext>
              </a:extLst>
            </p:cNvPr>
            <p:cNvSpPr/>
            <p:nvPr userDrawn="1"/>
          </p:nvSpPr>
          <p:spPr>
            <a:xfrm rot="10800000">
              <a:off x="8986043" y="6090883"/>
              <a:ext cx="2441448" cy="182880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82B1323-C913-427E-9BB1-DC49E56CC829}"/>
                </a:ext>
              </a:extLst>
            </p:cNvPr>
            <p:cNvSpPr/>
            <p:nvPr userDrawn="1"/>
          </p:nvSpPr>
          <p:spPr>
            <a:xfrm rot="5400000">
              <a:off x="9170204" y="4016477"/>
              <a:ext cx="4343400" cy="171174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1276DC4A-5DD8-46A9-8564-8859776814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t="20915" r="39083" b="7075"/>
          <a:stretch/>
        </p:blipFill>
        <p:spPr>
          <a:xfrm>
            <a:off x="821791" y="6224250"/>
            <a:ext cx="425802" cy="59168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233A27F-658F-4DEC-8559-024AFB4FDAAA}"/>
              </a:ext>
            </a:extLst>
          </p:cNvPr>
          <p:cNvSpPr txBox="1"/>
          <p:nvPr userDrawn="1"/>
        </p:nvSpPr>
        <p:spPr>
          <a:xfrm>
            <a:off x="1264708" y="6250775"/>
            <a:ext cx="240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Tech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Opp </a:t>
            </a:r>
            <a:r>
              <a:rPr lang="en-US" sz="1600" cap="small">
                <a:latin typeface="Times New Roman" pitchFamily="18" charset="0"/>
                <a:cs typeface="Times New Roman" pitchFamily="18" charset="0"/>
              </a:rPr>
              <a:t>Consulting</a:t>
            </a:r>
            <a:r>
              <a:rPr lang="en-US" sz="800" cap="small">
                <a:latin typeface="Times New Roman" pitchFamily="18" charset="0"/>
                <a:cs typeface="Times New Roman" pitchFamily="18" charset="0"/>
              </a:rPr>
              <a:t>, INC.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35DB226-48A4-4911-B7B1-25B278045B5D}"/>
              </a:ext>
            </a:extLst>
          </p:cNvPr>
          <p:cNvSpPr txBox="1"/>
          <p:nvPr userDrawn="1"/>
        </p:nvSpPr>
        <p:spPr>
          <a:xfrm>
            <a:off x="1352550" y="6534130"/>
            <a:ext cx="2459328" cy="253916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3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b="1" i="1"/>
              <a:t>Where </a:t>
            </a:r>
            <a:r>
              <a:rPr lang="en-US" sz="1050" b="1" i="1">
                <a:solidFill>
                  <a:srgbClr val="00AFAF"/>
                </a:solidFill>
              </a:rPr>
              <a:t>technology</a:t>
            </a:r>
            <a:r>
              <a:rPr lang="en-US" sz="1050" b="1" i="1"/>
              <a:t> meets </a:t>
            </a:r>
            <a:r>
              <a:rPr lang="en-US" sz="1050" b="1" i="1" err="1">
                <a:solidFill>
                  <a:srgbClr val="00AFAF"/>
                </a:solidFill>
              </a:rPr>
              <a:t>opportunity</a:t>
            </a:r>
            <a:r>
              <a:rPr lang="en-US" sz="1050" b="1" i="1" baseline="30000" err="1">
                <a:solidFill>
                  <a:srgbClr val="00AFAF"/>
                </a:solidFill>
              </a:rPr>
              <a:t>TM</a:t>
            </a:r>
            <a:endParaRPr lang="en-US" sz="1050" b="1" i="1" baseline="30000">
              <a:solidFill>
                <a:srgbClr val="00AFAF"/>
              </a:solidFill>
            </a:endParaRPr>
          </a:p>
        </p:txBody>
      </p:sp>
      <p:sp>
        <p:nvSpPr>
          <p:cNvPr id="44" name="Date Placeholder 28">
            <a:extLst>
              <a:ext uri="{FF2B5EF4-FFF2-40B4-BE49-F238E27FC236}">
                <a16:creationId xmlns:a16="http://schemas.microsoft.com/office/drawing/2014/main" id="{E16B467F-456C-4217-861C-B5C97CE309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1048999" y="6450656"/>
            <a:ext cx="1143000" cy="4046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Dec 2, 2021</a:t>
            </a:r>
          </a:p>
        </p:txBody>
      </p:sp>
      <p:sp>
        <p:nvSpPr>
          <p:cNvPr id="45" name="Footer Placeholder 29">
            <a:extLst>
              <a:ext uri="{FF2B5EF4-FFF2-40B4-BE49-F238E27FC236}">
                <a16:creationId xmlns:a16="http://schemas.microsoft.com/office/drawing/2014/main" id="{B805A21F-2DA4-4A29-A276-1AF87E72CC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562350" y="6450656"/>
            <a:ext cx="7486649" cy="4046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46" name="Slide Number Placeholder 30">
            <a:extLst>
              <a:ext uri="{FF2B5EF4-FFF2-40B4-BE49-F238E27FC236}">
                <a16:creationId xmlns:a16="http://schemas.microsoft.com/office/drawing/2014/main" id="{C858FF33-808C-4723-953B-FF7066DEEC1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" y="6452294"/>
            <a:ext cx="483897" cy="40461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4B4B062-5E11-4AB1-8092-8FBC034746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51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ap u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ooter Placeholder 29">
            <a:extLst>
              <a:ext uri="{FF2B5EF4-FFF2-40B4-BE49-F238E27FC236}">
                <a16:creationId xmlns:a16="http://schemas.microsoft.com/office/drawing/2014/main" id="{57C20116-7AB5-4A85-86DC-8DC0BAFD5AD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98643" y="6450656"/>
            <a:ext cx="11493356" cy="4046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www.TechOppConsulting.com | 540-552-2680</a:t>
            </a:r>
          </a:p>
          <a:p>
            <a:r>
              <a:rPr lang="en-US" dirty="0"/>
              <a:t>© 2021, TechOpp Consulting, Inc., All Rights Reserved</a:t>
            </a:r>
          </a:p>
        </p:txBody>
      </p:sp>
      <p:sp>
        <p:nvSpPr>
          <p:cNvPr id="40" name="Slide Number Placeholder 30">
            <a:extLst>
              <a:ext uri="{FF2B5EF4-FFF2-40B4-BE49-F238E27FC236}">
                <a16:creationId xmlns:a16="http://schemas.microsoft.com/office/drawing/2014/main" id="{511E3241-A473-455D-BDCD-FD8685D946D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" y="6452294"/>
            <a:ext cx="483897" cy="40461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4B4B062-5E11-4AB1-8092-8FBC034746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83EC7F6-732D-4F6E-8429-79A97BC743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38409" y="4592548"/>
            <a:ext cx="7017249" cy="164461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Enter Name, Title, Contact Info, Date</a:t>
            </a:r>
          </a:p>
          <a:p>
            <a:pPr lvl="0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CF479E-FECE-4CE1-97E7-8071874EE5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t="20915" r="39083" b="7075"/>
          <a:stretch/>
        </p:blipFill>
        <p:spPr>
          <a:xfrm>
            <a:off x="1124775" y="365025"/>
            <a:ext cx="1188720" cy="16518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E5CF0F-8A4F-4C45-9C83-7FFEF4529BCC}"/>
              </a:ext>
            </a:extLst>
          </p:cNvPr>
          <p:cNvSpPr txBox="1"/>
          <p:nvPr userDrawn="1"/>
        </p:nvSpPr>
        <p:spPr>
          <a:xfrm>
            <a:off x="2431423" y="407541"/>
            <a:ext cx="70980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Times New Roman" pitchFamily="18" charset="0"/>
                <a:cs typeface="Times New Roman" pitchFamily="18" charset="0"/>
              </a:rPr>
              <a:t>Tech</a:t>
            </a:r>
            <a:r>
              <a:rPr lang="en-US" sz="6000" i="1">
                <a:latin typeface="Times New Roman" pitchFamily="18" charset="0"/>
                <a:cs typeface="Times New Roman" pitchFamily="18" charset="0"/>
              </a:rPr>
              <a:t>Opp </a:t>
            </a:r>
            <a:r>
              <a:rPr lang="en-US" sz="5400" cap="small">
                <a:latin typeface="Times New Roman" pitchFamily="18" charset="0"/>
                <a:cs typeface="Times New Roman" pitchFamily="18" charset="0"/>
              </a:rPr>
              <a:t>Consulting</a:t>
            </a:r>
            <a:r>
              <a:rPr lang="en-US" sz="1100" cap="small">
                <a:latin typeface="Times New Roman" pitchFamily="18" charset="0"/>
                <a:cs typeface="Times New Roman" pitchFamily="18" charset="0"/>
              </a:rPr>
              <a:t>, INC</a:t>
            </a:r>
            <a:r>
              <a:rPr lang="en-US" sz="1000" cap="small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B2C2A8-F7E2-46D8-B198-45AEAAEDAEFF}"/>
              </a:ext>
            </a:extLst>
          </p:cNvPr>
          <p:cNvSpPr txBox="1"/>
          <p:nvPr userDrawn="1"/>
        </p:nvSpPr>
        <p:spPr>
          <a:xfrm>
            <a:off x="3784742" y="1270595"/>
            <a:ext cx="6230552" cy="523220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i="1"/>
              <a:t>Where </a:t>
            </a:r>
            <a:r>
              <a:rPr lang="en-US" sz="2800" b="1" i="1">
                <a:solidFill>
                  <a:srgbClr val="00AFAF"/>
                </a:solidFill>
              </a:rPr>
              <a:t>technology</a:t>
            </a:r>
            <a:r>
              <a:rPr lang="en-US" sz="2800" b="1" i="1"/>
              <a:t> meets </a:t>
            </a:r>
            <a:r>
              <a:rPr lang="en-US" sz="2800" b="1" i="1" err="1">
                <a:solidFill>
                  <a:srgbClr val="00AFAF"/>
                </a:solidFill>
              </a:rPr>
              <a:t>opportunity</a:t>
            </a:r>
            <a:r>
              <a:rPr lang="en-US" sz="2800" b="1" i="1" cap="none" baseline="30000" err="1">
                <a:solidFill>
                  <a:srgbClr val="00AFAF"/>
                </a:solidFill>
              </a:rPr>
              <a:t>TM</a:t>
            </a:r>
            <a:endParaRPr lang="en-US" sz="2800" b="1" i="1" cap="none" baseline="30000">
              <a:solidFill>
                <a:srgbClr val="00AFA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B97F4E-24BC-4026-8C65-CE846BA9EB4E}"/>
              </a:ext>
            </a:extLst>
          </p:cNvPr>
          <p:cNvSpPr txBox="1"/>
          <p:nvPr userDrawn="1"/>
        </p:nvSpPr>
        <p:spPr>
          <a:xfrm>
            <a:off x="698643" y="2555231"/>
            <a:ext cx="114933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009999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1763207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650" y="63808"/>
            <a:ext cx="6987806" cy="1297159"/>
          </a:xfrm>
        </p:spPr>
        <p:txBody>
          <a:bodyPr anchor="ctr" anchorCtr="0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9C7CEA7-0263-44FC-A2B7-73FACB87029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782493" y="153377"/>
            <a:ext cx="3202586" cy="111801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/>
            </a:lvl1pPr>
            <a:lvl2pPr marL="530352" indent="0">
              <a:buNone/>
              <a:defRPr/>
            </a:lvl2pPr>
            <a:lvl3pPr marL="987552" indent="0">
              <a:buNone/>
              <a:defRPr/>
            </a:lvl3pPr>
            <a:lvl4pPr marL="1444752" indent="0">
              <a:buNone/>
              <a:defRPr/>
            </a:lvl4pPr>
            <a:lvl5pPr marL="1901952" indent="0">
              <a:buNone/>
              <a:defRPr/>
            </a:lvl5pPr>
          </a:lstStyle>
          <a:p>
            <a:pPr lvl="0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1189EC-A47A-4FBF-B60B-192D9DD704A6}"/>
              </a:ext>
            </a:extLst>
          </p:cNvPr>
          <p:cNvCxnSpPr>
            <a:cxnSpLocks/>
          </p:cNvCxnSpPr>
          <p:nvPr userDrawn="1"/>
        </p:nvCxnSpPr>
        <p:spPr>
          <a:xfrm>
            <a:off x="8580474" y="63808"/>
            <a:ext cx="0" cy="1297159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26DA9622-A56D-4EF8-B236-16A93DB16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t="20915" r="39083" b="7075"/>
          <a:stretch/>
        </p:blipFill>
        <p:spPr>
          <a:xfrm>
            <a:off x="821791" y="6224250"/>
            <a:ext cx="425802" cy="59168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4DC8A71-3737-4C2A-A3D4-314A3D8B453C}"/>
              </a:ext>
            </a:extLst>
          </p:cNvPr>
          <p:cNvSpPr txBox="1"/>
          <p:nvPr userDrawn="1"/>
        </p:nvSpPr>
        <p:spPr>
          <a:xfrm>
            <a:off x="1264708" y="6250775"/>
            <a:ext cx="240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Tech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Opp </a:t>
            </a:r>
            <a:r>
              <a:rPr lang="en-US" sz="1600" cap="small" dirty="0">
                <a:latin typeface="Times New Roman" pitchFamily="18" charset="0"/>
                <a:cs typeface="Times New Roman" pitchFamily="18" charset="0"/>
              </a:rPr>
              <a:t>Consulting</a:t>
            </a:r>
            <a:r>
              <a:rPr lang="en-US" sz="800" cap="small" dirty="0">
                <a:latin typeface="Times New Roman" pitchFamily="18" charset="0"/>
                <a:cs typeface="Times New Roman" pitchFamily="18" charset="0"/>
              </a:rPr>
              <a:t>, INC.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14E58C-06EF-4908-AD6A-C77B58E31069}"/>
              </a:ext>
            </a:extLst>
          </p:cNvPr>
          <p:cNvSpPr txBox="1"/>
          <p:nvPr userDrawn="1"/>
        </p:nvSpPr>
        <p:spPr>
          <a:xfrm>
            <a:off x="1352550" y="6534130"/>
            <a:ext cx="2282997" cy="253916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3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b="1" i="1" dirty="0"/>
              <a:t>Where </a:t>
            </a:r>
            <a:r>
              <a:rPr lang="en-US" sz="1050" b="1" i="1" dirty="0">
                <a:solidFill>
                  <a:srgbClr val="00AFAF"/>
                </a:solidFill>
              </a:rPr>
              <a:t>technology</a:t>
            </a:r>
            <a:r>
              <a:rPr lang="en-US" sz="1050" b="1" i="1" dirty="0"/>
              <a:t> meets </a:t>
            </a:r>
            <a:r>
              <a:rPr lang="en-US" sz="1050" b="1" i="1" dirty="0">
                <a:solidFill>
                  <a:srgbClr val="00AFAF"/>
                </a:solidFill>
              </a:rPr>
              <a:t>opportunity</a:t>
            </a:r>
          </a:p>
        </p:txBody>
      </p:sp>
      <p:sp>
        <p:nvSpPr>
          <p:cNvPr id="38" name="Date Placeholder 28">
            <a:extLst>
              <a:ext uri="{FF2B5EF4-FFF2-40B4-BE49-F238E27FC236}">
                <a16:creationId xmlns:a16="http://schemas.microsoft.com/office/drawing/2014/main" id="{39426530-700D-4BB8-84E8-85B34250B52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972800" y="6450656"/>
            <a:ext cx="1219200" cy="404614"/>
          </a:xfrm>
          <a:prstGeom prst="rect">
            <a:avLst/>
          </a:prstGeom>
        </p:spPr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 dirty="0"/>
          </a:p>
        </p:txBody>
      </p:sp>
      <p:sp>
        <p:nvSpPr>
          <p:cNvPr id="39" name="Footer Placeholder 29">
            <a:extLst>
              <a:ext uri="{FF2B5EF4-FFF2-40B4-BE49-F238E27FC236}">
                <a16:creationId xmlns:a16="http://schemas.microsoft.com/office/drawing/2014/main" id="{0C9E8B3B-825E-472B-B913-80A941F864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562350" y="6450656"/>
            <a:ext cx="7606152" cy="4046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40" name="Slide Number Placeholder 30">
            <a:extLst>
              <a:ext uri="{FF2B5EF4-FFF2-40B4-BE49-F238E27FC236}">
                <a16:creationId xmlns:a16="http://schemas.microsoft.com/office/drawing/2014/main" id="{8BBDD7B9-7BB0-4C44-A9D4-0CFF2D4048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" y="6452294"/>
            <a:ext cx="483897" cy="40461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4B4B062-5E11-4AB1-8092-8FBC034746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78847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9533" y="2188501"/>
            <a:ext cx="8361229" cy="2098226"/>
          </a:xfrm>
        </p:spPr>
        <p:txBody>
          <a:bodyPr anchor="ctr" anchorCtr="0">
            <a:noAutofit/>
          </a:bodyPr>
          <a:lstStyle>
            <a:lvl1pPr algn="ctr">
              <a:defRPr sz="720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52D567-3594-4DC6-8597-0EB165B105E2}"/>
              </a:ext>
            </a:extLst>
          </p:cNvPr>
          <p:cNvGrpSpPr/>
          <p:nvPr userDrawn="1"/>
        </p:nvGrpSpPr>
        <p:grpSpPr>
          <a:xfrm>
            <a:off x="9150427" y="1930364"/>
            <a:ext cx="2441448" cy="4343400"/>
            <a:chOff x="8986043" y="1930364"/>
            <a:chExt cx="2441448" cy="4343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E61E1FB-E35B-42F2-AEF4-7CB5A2951A1E}"/>
                </a:ext>
              </a:extLst>
            </p:cNvPr>
            <p:cNvSpPr/>
            <p:nvPr userDrawn="1"/>
          </p:nvSpPr>
          <p:spPr>
            <a:xfrm rot="10800000">
              <a:off x="8986043" y="6090883"/>
              <a:ext cx="2441448" cy="182880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FCE9FA-0A8E-417B-A019-3542D32DEBCF}"/>
                </a:ext>
              </a:extLst>
            </p:cNvPr>
            <p:cNvSpPr/>
            <p:nvPr userDrawn="1"/>
          </p:nvSpPr>
          <p:spPr>
            <a:xfrm rot="5400000">
              <a:off x="9170204" y="4016477"/>
              <a:ext cx="4343400" cy="171174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B7B46F-38D7-4D37-9120-A20DADA34071}"/>
              </a:ext>
            </a:extLst>
          </p:cNvPr>
          <p:cNvGrpSpPr/>
          <p:nvPr userDrawn="1"/>
        </p:nvGrpSpPr>
        <p:grpSpPr>
          <a:xfrm rot="10800000">
            <a:off x="598693" y="584637"/>
            <a:ext cx="2441448" cy="4343400"/>
            <a:chOff x="8986043" y="1930364"/>
            <a:chExt cx="2441448" cy="43434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61B5D31-16A5-48DD-A258-A4A1C6BDB0B4}"/>
                </a:ext>
              </a:extLst>
            </p:cNvPr>
            <p:cNvSpPr/>
            <p:nvPr userDrawn="1"/>
          </p:nvSpPr>
          <p:spPr>
            <a:xfrm rot="10800000">
              <a:off x="8986043" y="6090883"/>
              <a:ext cx="2441448" cy="182880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82B1323-C913-427E-9BB1-DC49E56CC829}"/>
                </a:ext>
              </a:extLst>
            </p:cNvPr>
            <p:cNvSpPr/>
            <p:nvPr userDrawn="1"/>
          </p:nvSpPr>
          <p:spPr>
            <a:xfrm rot="5400000">
              <a:off x="9170204" y="4016477"/>
              <a:ext cx="4343400" cy="171174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1276DC4A-5DD8-46A9-8564-8859776814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t="20915" r="39083" b="7075"/>
          <a:stretch/>
        </p:blipFill>
        <p:spPr>
          <a:xfrm>
            <a:off x="821791" y="6224250"/>
            <a:ext cx="425802" cy="59168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233A27F-658F-4DEC-8559-024AFB4FDAAA}"/>
              </a:ext>
            </a:extLst>
          </p:cNvPr>
          <p:cNvSpPr txBox="1"/>
          <p:nvPr userDrawn="1"/>
        </p:nvSpPr>
        <p:spPr>
          <a:xfrm>
            <a:off x="1264708" y="6250775"/>
            <a:ext cx="240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Tech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Opp </a:t>
            </a:r>
            <a:r>
              <a:rPr lang="en-US" sz="1600" cap="small">
                <a:latin typeface="Times New Roman" pitchFamily="18" charset="0"/>
                <a:cs typeface="Times New Roman" pitchFamily="18" charset="0"/>
              </a:rPr>
              <a:t>Consulting</a:t>
            </a:r>
            <a:r>
              <a:rPr lang="en-US" sz="800" cap="small">
                <a:latin typeface="Times New Roman" pitchFamily="18" charset="0"/>
                <a:cs typeface="Times New Roman" pitchFamily="18" charset="0"/>
              </a:rPr>
              <a:t>, INC.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35DB226-48A4-4911-B7B1-25B278045B5D}"/>
              </a:ext>
            </a:extLst>
          </p:cNvPr>
          <p:cNvSpPr txBox="1"/>
          <p:nvPr userDrawn="1"/>
        </p:nvSpPr>
        <p:spPr>
          <a:xfrm>
            <a:off x="1352550" y="6534130"/>
            <a:ext cx="2459328" cy="253916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3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b="1" i="1"/>
              <a:t>Where </a:t>
            </a:r>
            <a:r>
              <a:rPr lang="en-US" sz="1050" b="1" i="1">
                <a:solidFill>
                  <a:srgbClr val="00AFAF"/>
                </a:solidFill>
              </a:rPr>
              <a:t>technology</a:t>
            </a:r>
            <a:r>
              <a:rPr lang="en-US" sz="1050" b="1" i="1"/>
              <a:t> meets </a:t>
            </a:r>
            <a:r>
              <a:rPr lang="en-US" sz="1050" b="1" i="1" err="1">
                <a:solidFill>
                  <a:srgbClr val="00AFAF"/>
                </a:solidFill>
              </a:rPr>
              <a:t>opportunity</a:t>
            </a:r>
            <a:r>
              <a:rPr lang="en-US" sz="1050" b="1" i="1" baseline="30000" err="1">
                <a:solidFill>
                  <a:srgbClr val="00AFAF"/>
                </a:solidFill>
              </a:rPr>
              <a:t>TM</a:t>
            </a:r>
            <a:endParaRPr lang="en-US" sz="1050" b="1" i="1" baseline="30000">
              <a:solidFill>
                <a:srgbClr val="00AFAF"/>
              </a:solidFill>
            </a:endParaRPr>
          </a:p>
        </p:txBody>
      </p:sp>
      <p:sp>
        <p:nvSpPr>
          <p:cNvPr id="44" name="Date Placeholder 28">
            <a:extLst>
              <a:ext uri="{FF2B5EF4-FFF2-40B4-BE49-F238E27FC236}">
                <a16:creationId xmlns:a16="http://schemas.microsoft.com/office/drawing/2014/main" id="{E16B467F-456C-4217-861C-B5C97CE309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1048999" y="6450656"/>
            <a:ext cx="1143000" cy="404614"/>
          </a:xfrm>
          <a:prstGeom prst="rect">
            <a:avLst/>
          </a:prstGeom>
        </p:spPr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45" name="Footer Placeholder 29">
            <a:extLst>
              <a:ext uri="{FF2B5EF4-FFF2-40B4-BE49-F238E27FC236}">
                <a16:creationId xmlns:a16="http://schemas.microsoft.com/office/drawing/2014/main" id="{B805A21F-2DA4-4A29-A276-1AF87E72CC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562350" y="6450656"/>
            <a:ext cx="7486649" cy="4046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46" name="Slide Number Placeholder 30">
            <a:extLst>
              <a:ext uri="{FF2B5EF4-FFF2-40B4-BE49-F238E27FC236}">
                <a16:creationId xmlns:a16="http://schemas.microsoft.com/office/drawing/2014/main" id="{C858FF33-808C-4723-953B-FF7066DEEC1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" y="6452294"/>
            <a:ext cx="483897" cy="40461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4B4B062-5E11-4AB1-8092-8FBC034746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51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650" y="63808"/>
            <a:ext cx="6987806" cy="1297159"/>
          </a:xfrm>
        </p:spPr>
        <p:txBody>
          <a:bodyPr anchor="ctr" anchorCtr="0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/>
            </a:lvl1pPr>
            <a:lvl2pPr>
              <a:lnSpc>
                <a:spcPct val="100000"/>
              </a:lnSpc>
              <a:spcBef>
                <a:spcPts val="200"/>
              </a:spcBef>
              <a:defRPr/>
            </a:lvl2pPr>
            <a:lvl3pPr>
              <a:lnSpc>
                <a:spcPct val="100000"/>
              </a:lnSpc>
              <a:spcBef>
                <a:spcPts val="200"/>
              </a:spcBef>
              <a:defRPr/>
            </a:lvl3pPr>
            <a:lvl4pPr>
              <a:lnSpc>
                <a:spcPct val="100000"/>
              </a:lnSpc>
              <a:spcBef>
                <a:spcPts val="200"/>
              </a:spcBef>
              <a:defRPr/>
            </a:lvl4pPr>
            <a:lvl5pPr>
              <a:lnSpc>
                <a:spcPct val="100000"/>
              </a:lnSpc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9C7CEA7-0263-44FC-A2B7-73FACB87029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782493" y="153377"/>
            <a:ext cx="3202586" cy="111801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/>
            </a:lvl1pPr>
            <a:lvl2pPr marL="530352" indent="0">
              <a:buNone/>
              <a:defRPr/>
            </a:lvl2pPr>
            <a:lvl3pPr marL="987552" indent="0">
              <a:buNone/>
              <a:defRPr/>
            </a:lvl3pPr>
            <a:lvl4pPr marL="1444752" indent="0">
              <a:buNone/>
              <a:defRPr/>
            </a:lvl4pPr>
            <a:lvl5pPr marL="1901952" indent="0">
              <a:buNone/>
              <a:defRPr/>
            </a:lvl5pPr>
          </a:lstStyle>
          <a:p>
            <a:pPr lvl="0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1189EC-A47A-4FBF-B60B-192D9DD704A6}"/>
              </a:ext>
            </a:extLst>
          </p:cNvPr>
          <p:cNvCxnSpPr>
            <a:cxnSpLocks/>
          </p:cNvCxnSpPr>
          <p:nvPr userDrawn="1"/>
        </p:nvCxnSpPr>
        <p:spPr>
          <a:xfrm>
            <a:off x="8580474" y="63808"/>
            <a:ext cx="0" cy="1297159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26DA9622-A56D-4EF8-B236-16A93DB16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t="20915" r="39083" b="7075"/>
          <a:stretch/>
        </p:blipFill>
        <p:spPr>
          <a:xfrm>
            <a:off x="821791" y="6224250"/>
            <a:ext cx="425802" cy="59168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4DC8A71-3737-4C2A-A3D4-314A3D8B453C}"/>
              </a:ext>
            </a:extLst>
          </p:cNvPr>
          <p:cNvSpPr txBox="1"/>
          <p:nvPr userDrawn="1"/>
        </p:nvSpPr>
        <p:spPr>
          <a:xfrm>
            <a:off x="1264708" y="6250775"/>
            <a:ext cx="240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Tech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Opp </a:t>
            </a:r>
            <a:r>
              <a:rPr lang="en-US" sz="1600" cap="small" dirty="0">
                <a:latin typeface="Times New Roman" pitchFamily="18" charset="0"/>
                <a:cs typeface="Times New Roman" pitchFamily="18" charset="0"/>
              </a:rPr>
              <a:t>Consulting</a:t>
            </a:r>
            <a:r>
              <a:rPr lang="en-US" sz="800" cap="small" dirty="0">
                <a:latin typeface="Times New Roman" pitchFamily="18" charset="0"/>
                <a:cs typeface="Times New Roman" pitchFamily="18" charset="0"/>
              </a:rPr>
              <a:t>, INC.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14E58C-06EF-4908-AD6A-C77B58E31069}"/>
              </a:ext>
            </a:extLst>
          </p:cNvPr>
          <p:cNvSpPr txBox="1"/>
          <p:nvPr userDrawn="1"/>
        </p:nvSpPr>
        <p:spPr>
          <a:xfrm>
            <a:off x="1352550" y="6534130"/>
            <a:ext cx="2459328" cy="253916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3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b="1" i="1" dirty="0"/>
              <a:t>Where </a:t>
            </a:r>
            <a:r>
              <a:rPr lang="en-US" sz="1050" b="1" i="1" dirty="0">
                <a:solidFill>
                  <a:srgbClr val="00AFAF"/>
                </a:solidFill>
              </a:rPr>
              <a:t>technology</a:t>
            </a:r>
            <a:r>
              <a:rPr lang="en-US" sz="1050" b="1" i="1" dirty="0"/>
              <a:t> meets </a:t>
            </a:r>
            <a:r>
              <a:rPr lang="en-US" sz="1050" b="1" i="1" dirty="0">
                <a:solidFill>
                  <a:srgbClr val="00AFAF"/>
                </a:solidFill>
              </a:rPr>
              <a:t>opportunity</a:t>
            </a:r>
            <a:r>
              <a:rPr lang="en-US" sz="1050" b="1" i="1" baseline="30000" dirty="0">
                <a:solidFill>
                  <a:srgbClr val="00AFAF"/>
                </a:solidFill>
              </a:rPr>
              <a:t>TM</a:t>
            </a:r>
          </a:p>
        </p:txBody>
      </p:sp>
      <p:sp>
        <p:nvSpPr>
          <p:cNvPr id="38" name="Date Placeholder 28">
            <a:extLst>
              <a:ext uri="{FF2B5EF4-FFF2-40B4-BE49-F238E27FC236}">
                <a16:creationId xmlns:a16="http://schemas.microsoft.com/office/drawing/2014/main" id="{39426530-700D-4BB8-84E8-85B34250B52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1049000" y="6450656"/>
            <a:ext cx="1143000" cy="40461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Jan 2021</a:t>
            </a:r>
          </a:p>
        </p:txBody>
      </p:sp>
      <p:sp>
        <p:nvSpPr>
          <p:cNvPr id="39" name="Footer Placeholder 29">
            <a:extLst>
              <a:ext uri="{FF2B5EF4-FFF2-40B4-BE49-F238E27FC236}">
                <a16:creationId xmlns:a16="http://schemas.microsoft.com/office/drawing/2014/main" id="{0C9E8B3B-825E-472B-B913-80A941F864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562350" y="6450656"/>
            <a:ext cx="7486650" cy="4046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40" name="Slide Number Placeholder 30">
            <a:extLst>
              <a:ext uri="{FF2B5EF4-FFF2-40B4-BE49-F238E27FC236}">
                <a16:creationId xmlns:a16="http://schemas.microsoft.com/office/drawing/2014/main" id="{8BBDD7B9-7BB0-4C44-A9D4-0CFF2D4048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" y="6452294"/>
            <a:ext cx="483897" cy="40461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4B4B062-5E11-4AB1-8092-8FBC034746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78847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650" y="63808"/>
            <a:ext cx="6987806" cy="1297159"/>
          </a:xfrm>
        </p:spPr>
        <p:txBody>
          <a:bodyPr anchor="ctr" anchorCtr="0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9C7CEA7-0263-44FC-A2B7-73FACB87029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782493" y="153377"/>
            <a:ext cx="3202586" cy="111801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/>
            </a:lvl1pPr>
            <a:lvl2pPr marL="530352" indent="0">
              <a:buNone/>
              <a:defRPr/>
            </a:lvl2pPr>
            <a:lvl3pPr marL="987552" indent="0">
              <a:buNone/>
              <a:defRPr/>
            </a:lvl3pPr>
            <a:lvl4pPr marL="1444752" indent="0">
              <a:buNone/>
              <a:defRPr/>
            </a:lvl4pPr>
            <a:lvl5pPr marL="1901952" indent="0">
              <a:buNone/>
              <a:defRPr/>
            </a:lvl5pPr>
          </a:lstStyle>
          <a:p>
            <a:pPr lvl="0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1189EC-A47A-4FBF-B60B-192D9DD704A6}"/>
              </a:ext>
            </a:extLst>
          </p:cNvPr>
          <p:cNvCxnSpPr>
            <a:cxnSpLocks/>
          </p:cNvCxnSpPr>
          <p:nvPr userDrawn="1"/>
        </p:nvCxnSpPr>
        <p:spPr>
          <a:xfrm>
            <a:off x="8580474" y="63808"/>
            <a:ext cx="0" cy="1297159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26DA9622-A56D-4EF8-B236-16A93DB16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t="20915" r="39083" b="7075"/>
          <a:stretch/>
        </p:blipFill>
        <p:spPr>
          <a:xfrm>
            <a:off x="821791" y="6224250"/>
            <a:ext cx="425802" cy="59168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4DC8A71-3737-4C2A-A3D4-314A3D8B453C}"/>
              </a:ext>
            </a:extLst>
          </p:cNvPr>
          <p:cNvSpPr txBox="1"/>
          <p:nvPr userDrawn="1"/>
        </p:nvSpPr>
        <p:spPr>
          <a:xfrm>
            <a:off x="1264708" y="6250775"/>
            <a:ext cx="240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Tech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Opp </a:t>
            </a:r>
            <a:r>
              <a:rPr lang="en-US" sz="1600" cap="small" dirty="0">
                <a:latin typeface="Times New Roman" pitchFamily="18" charset="0"/>
                <a:cs typeface="Times New Roman" pitchFamily="18" charset="0"/>
              </a:rPr>
              <a:t>Consulting</a:t>
            </a:r>
            <a:r>
              <a:rPr lang="en-US" sz="800" cap="small" dirty="0">
                <a:latin typeface="Times New Roman" pitchFamily="18" charset="0"/>
                <a:cs typeface="Times New Roman" pitchFamily="18" charset="0"/>
              </a:rPr>
              <a:t>, INC.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14E58C-06EF-4908-AD6A-C77B58E31069}"/>
              </a:ext>
            </a:extLst>
          </p:cNvPr>
          <p:cNvSpPr txBox="1"/>
          <p:nvPr userDrawn="1"/>
        </p:nvSpPr>
        <p:spPr>
          <a:xfrm>
            <a:off x="1352550" y="6534130"/>
            <a:ext cx="2282997" cy="253916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3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b="1" i="1" dirty="0"/>
              <a:t>Where </a:t>
            </a:r>
            <a:r>
              <a:rPr lang="en-US" sz="1050" b="1" i="1" dirty="0">
                <a:solidFill>
                  <a:srgbClr val="00AFAF"/>
                </a:solidFill>
              </a:rPr>
              <a:t>technology</a:t>
            </a:r>
            <a:r>
              <a:rPr lang="en-US" sz="1050" b="1" i="1" dirty="0"/>
              <a:t> meets </a:t>
            </a:r>
            <a:r>
              <a:rPr lang="en-US" sz="1050" b="1" i="1" dirty="0">
                <a:solidFill>
                  <a:srgbClr val="00AFAF"/>
                </a:solidFill>
              </a:rPr>
              <a:t>opportunity</a:t>
            </a:r>
          </a:p>
        </p:txBody>
      </p:sp>
      <p:sp>
        <p:nvSpPr>
          <p:cNvPr id="38" name="Date Placeholder 28">
            <a:extLst>
              <a:ext uri="{FF2B5EF4-FFF2-40B4-BE49-F238E27FC236}">
                <a16:creationId xmlns:a16="http://schemas.microsoft.com/office/drawing/2014/main" id="{39426530-700D-4BB8-84E8-85B34250B52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1168502" y="6450656"/>
            <a:ext cx="1023498" cy="404614"/>
          </a:xfrm>
          <a:prstGeom prst="rect">
            <a:avLst/>
          </a:prstGeom>
        </p:spPr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 dirty="0"/>
          </a:p>
        </p:txBody>
      </p:sp>
      <p:sp>
        <p:nvSpPr>
          <p:cNvPr id="39" name="Footer Placeholder 29">
            <a:extLst>
              <a:ext uri="{FF2B5EF4-FFF2-40B4-BE49-F238E27FC236}">
                <a16:creationId xmlns:a16="http://schemas.microsoft.com/office/drawing/2014/main" id="{0C9E8B3B-825E-472B-B913-80A941F864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562350" y="6450656"/>
            <a:ext cx="7606152" cy="4046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40" name="Slide Number Placeholder 30">
            <a:extLst>
              <a:ext uri="{FF2B5EF4-FFF2-40B4-BE49-F238E27FC236}">
                <a16:creationId xmlns:a16="http://schemas.microsoft.com/office/drawing/2014/main" id="{8BBDD7B9-7BB0-4C44-A9D4-0CFF2D4048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" y="6452294"/>
            <a:ext cx="483897" cy="40461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4B4B062-5E11-4AB1-8092-8FBC034746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78847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650" y="63808"/>
            <a:ext cx="6987806" cy="1297159"/>
          </a:xfrm>
        </p:spPr>
        <p:txBody>
          <a:bodyPr anchor="ctr" anchorCtr="0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/>
            </a:lvl1pPr>
            <a:lvl2pPr>
              <a:lnSpc>
                <a:spcPct val="100000"/>
              </a:lnSpc>
              <a:spcBef>
                <a:spcPts val="200"/>
              </a:spcBef>
              <a:defRPr/>
            </a:lvl2pPr>
            <a:lvl3pPr>
              <a:lnSpc>
                <a:spcPct val="100000"/>
              </a:lnSpc>
              <a:spcBef>
                <a:spcPts val="200"/>
              </a:spcBef>
              <a:defRPr/>
            </a:lvl3pPr>
            <a:lvl4pPr>
              <a:lnSpc>
                <a:spcPct val="100000"/>
              </a:lnSpc>
              <a:spcBef>
                <a:spcPts val="200"/>
              </a:spcBef>
              <a:defRPr/>
            </a:lvl4pPr>
            <a:lvl5pPr>
              <a:lnSpc>
                <a:spcPct val="100000"/>
              </a:lnSpc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9C7CEA7-0263-44FC-A2B7-73FACB87029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782493" y="153377"/>
            <a:ext cx="3202586" cy="111801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/>
            </a:lvl1pPr>
            <a:lvl2pPr marL="530352" indent="0">
              <a:buNone/>
              <a:defRPr/>
            </a:lvl2pPr>
            <a:lvl3pPr marL="987552" indent="0">
              <a:buNone/>
              <a:defRPr/>
            </a:lvl3pPr>
            <a:lvl4pPr marL="1444752" indent="0">
              <a:buNone/>
              <a:defRPr/>
            </a:lvl4pPr>
            <a:lvl5pPr marL="1901952" indent="0">
              <a:buNone/>
              <a:defRPr/>
            </a:lvl5pPr>
          </a:lstStyle>
          <a:p>
            <a:pPr lvl="0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1189EC-A47A-4FBF-B60B-192D9DD704A6}"/>
              </a:ext>
            </a:extLst>
          </p:cNvPr>
          <p:cNvCxnSpPr>
            <a:cxnSpLocks/>
          </p:cNvCxnSpPr>
          <p:nvPr userDrawn="1"/>
        </p:nvCxnSpPr>
        <p:spPr>
          <a:xfrm>
            <a:off x="8580474" y="63808"/>
            <a:ext cx="0" cy="1297159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26DA9622-A56D-4EF8-B236-16A93DB16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t="20915" r="39083" b="7075"/>
          <a:stretch/>
        </p:blipFill>
        <p:spPr>
          <a:xfrm>
            <a:off x="821791" y="6224250"/>
            <a:ext cx="425802" cy="59168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4DC8A71-3737-4C2A-A3D4-314A3D8B453C}"/>
              </a:ext>
            </a:extLst>
          </p:cNvPr>
          <p:cNvSpPr txBox="1"/>
          <p:nvPr userDrawn="1"/>
        </p:nvSpPr>
        <p:spPr>
          <a:xfrm>
            <a:off x="1264708" y="6250775"/>
            <a:ext cx="240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Tech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Opp </a:t>
            </a:r>
            <a:r>
              <a:rPr lang="en-US" sz="1600" cap="small">
                <a:latin typeface="Times New Roman" pitchFamily="18" charset="0"/>
                <a:cs typeface="Times New Roman" pitchFamily="18" charset="0"/>
              </a:rPr>
              <a:t>Consulting</a:t>
            </a:r>
            <a:r>
              <a:rPr lang="en-US" sz="800" cap="small">
                <a:latin typeface="Times New Roman" pitchFamily="18" charset="0"/>
                <a:cs typeface="Times New Roman" pitchFamily="18" charset="0"/>
              </a:rPr>
              <a:t>, INC.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14E58C-06EF-4908-AD6A-C77B58E31069}"/>
              </a:ext>
            </a:extLst>
          </p:cNvPr>
          <p:cNvSpPr txBox="1"/>
          <p:nvPr userDrawn="1"/>
        </p:nvSpPr>
        <p:spPr>
          <a:xfrm>
            <a:off x="1352550" y="6534130"/>
            <a:ext cx="2459328" cy="253916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3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b="1" i="1"/>
              <a:t>Where </a:t>
            </a:r>
            <a:r>
              <a:rPr lang="en-US" sz="1050" b="1" i="1">
                <a:solidFill>
                  <a:srgbClr val="00AFAF"/>
                </a:solidFill>
              </a:rPr>
              <a:t>technology</a:t>
            </a:r>
            <a:r>
              <a:rPr lang="en-US" sz="1050" b="1" i="1"/>
              <a:t> meets </a:t>
            </a:r>
            <a:r>
              <a:rPr lang="en-US" sz="1050" b="1" i="1" err="1">
                <a:solidFill>
                  <a:srgbClr val="00AFAF"/>
                </a:solidFill>
              </a:rPr>
              <a:t>opportunity</a:t>
            </a:r>
            <a:r>
              <a:rPr lang="en-US" sz="1050" b="1" i="1" baseline="30000" err="1">
                <a:solidFill>
                  <a:srgbClr val="00AFAF"/>
                </a:solidFill>
              </a:rPr>
              <a:t>TM</a:t>
            </a:r>
            <a:endParaRPr lang="en-US" sz="1050" b="1" i="1" baseline="30000">
              <a:solidFill>
                <a:srgbClr val="00AFAF"/>
              </a:solidFill>
            </a:endParaRPr>
          </a:p>
        </p:txBody>
      </p:sp>
      <p:sp>
        <p:nvSpPr>
          <p:cNvPr id="38" name="Date Placeholder 28">
            <a:extLst>
              <a:ext uri="{FF2B5EF4-FFF2-40B4-BE49-F238E27FC236}">
                <a16:creationId xmlns:a16="http://schemas.microsoft.com/office/drawing/2014/main" id="{39426530-700D-4BB8-84E8-85B34250B52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1049000" y="6450656"/>
            <a:ext cx="1143000" cy="404614"/>
          </a:xfrm>
          <a:prstGeom prst="rect">
            <a:avLst/>
          </a:prstGeom>
        </p:spPr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39" name="Footer Placeholder 29">
            <a:extLst>
              <a:ext uri="{FF2B5EF4-FFF2-40B4-BE49-F238E27FC236}">
                <a16:creationId xmlns:a16="http://schemas.microsoft.com/office/drawing/2014/main" id="{0C9E8B3B-825E-472B-B913-80A941F864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562350" y="6450656"/>
            <a:ext cx="7486650" cy="4046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40" name="Slide Number Placeholder 30">
            <a:extLst>
              <a:ext uri="{FF2B5EF4-FFF2-40B4-BE49-F238E27FC236}">
                <a16:creationId xmlns:a16="http://schemas.microsoft.com/office/drawing/2014/main" id="{8BBDD7B9-7BB0-4C44-A9D4-0CFF2D4048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" y="6452294"/>
            <a:ext cx="483897" cy="40461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4B4B062-5E11-4AB1-8092-8FBC034746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8847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650" y="63808"/>
            <a:ext cx="6987806" cy="1297159"/>
          </a:xfrm>
        </p:spPr>
        <p:txBody>
          <a:bodyPr anchor="ctr" anchorCtr="0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9C7CEA7-0263-44FC-A2B7-73FACB87029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782493" y="153377"/>
            <a:ext cx="3202586" cy="111801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/>
            </a:lvl1pPr>
            <a:lvl2pPr marL="530352" indent="0">
              <a:buNone/>
              <a:defRPr/>
            </a:lvl2pPr>
            <a:lvl3pPr marL="987552" indent="0">
              <a:buNone/>
              <a:defRPr/>
            </a:lvl3pPr>
            <a:lvl4pPr marL="1444752" indent="0">
              <a:buNone/>
              <a:defRPr/>
            </a:lvl4pPr>
            <a:lvl5pPr marL="1901952" indent="0">
              <a:buNone/>
              <a:defRPr/>
            </a:lvl5pPr>
          </a:lstStyle>
          <a:p>
            <a:pPr lvl="0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1189EC-A47A-4FBF-B60B-192D9DD704A6}"/>
              </a:ext>
            </a:extLst>
          </p:cNvPr>
          <p:cNvCxnSpPr>
            <a:cxnSpLocks/>
          </p:cNvCxnSpPr>
          <p:nvPr userDrawn="1"/>
        </p:nvCxnSpPr>
        <p:spPr>
          <a:xfrm>
            <a:off x="8580474" y="63808"/>
            <a:ext cx="0" cy="1297159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26DA9622-A56D-4EF8-B236-16A93DB16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t="20915" r="39083" b="7075"/>
          <a:stretch/>
        </p:blipFill>
        <p:spPr>
          <a:xfrm>
            <a:off x="821791" y="6224250"/>
            <a:ext cx="425802" cy="59168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4DC8A71-3737-4C2A-A3D4-314A3D8B453C}"/>
              </a:ext>
            </a:extLst>
          </p:cNvPr>
          <p:cNvSpPr txBox="1"/>
          <p:nvPr userDrawn="1"/>
        </p:nvSpPr>
        <p:spPr>
          <a:xfrm>
            <a:off x="1264708" y="6250775"/>
            <a:ext cx="240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Tech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Opp </a:t>
            </a:r>
            <a:r>
              <a:rPr lang="en-US" sz="1600" cap="small">
                <a:latin typeface="Times New Roman" pitchFamily="18" charset="0"/>
                <a:cs typeface="Times New Roman" pitchFamily="18" charset="0"/>
              </a:rPr>
              <a:t>Consulting</a:t>
            </a:r>
            <a:r>
              <a:rPr lang="en-US" sz="800" cap="small">
                <a:latin typeface="Times New Roman" pitchFamily="18" charset="0"/>
                <a:cs typeface="Times New Roman" pitchFamily="18" charset="0"/>
              </a:rPr>
              <a:t>, INC.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14E58C-06EF-4908-AD6A-C77B58E31069}"/>
              </a:ext>
            </a:extLst>
          </p:cNvPr>
          <p:cNvSpPr txBox="1"/>
          <p:nvPr userDrawn="1"/>
        </p:nvSpPr>
        <p:spPr>
          <a:xfrm>
            <a:off x="1352550" y="6534130"/>
            <a:ext cx="2282997" cy="253916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3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b="1" i="1"/>
              <a:t>Where </a:t>
            </a:r>
            <a:r>
              <a:rPr lang="en-US" sz="1050" b="1" i="1">
                <a:solidFill>
                  <a:srgbClr val="00AFAF"/>
                </a:solidFill>
              </a:rPr>
              <a:t>technology</a:t>
            </a:r>
            <a:r>
              <a:rPr lang="en-US" sz="1050" b="1" i="1"/>
              <a:t> meets </a:t>
            </a:r>
            <a:r>
              <a:rPr lang="en-US" sz="1050" b="1" i="1">
                <a:solidFill>
                  <a:srgbClr val="00AFAF"/>
                </a:solidFill>
              </a:rPr>
              <a:t>opportunity</a:t>
            </a:r>
          </a:p>
        </p:txBody>
      </p:sp>
      <p:sp>
        <p:nvSpPr>
          <p:cNvPr id="38" name="Date Placeholder 28">
            <a:extLst>
              <a:ext uri="{FF2B5EF4-FFF2-40B4-BE49-F238E27FC236}">
                <a16:creationId xmlns:a16="http://schemas.microsoft.com/office/drawing/2014/main" id="{39426530-700D-4BB8-84E8-85B34250B52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1168502" y="6450656"/>
            <a:ext cx="1023498" cy="404614"/>
          </a:xfrm>
          <a:prstGeom prst="rect">
            <a:avLst/>
          </a:prstGeom>
        </p:spPr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39" name="Footer Placeholder 29">
            <a:extLst>
              <a:ext uri="{FF2B5EF4-FFF2-40B4-BE49-F238E27FC236}">
                <a16:creationId xmlns:a16="http://schemas.microsoft.com/office/drawing/2014/main" id="{0C9E8B3B-825E-472B-B913-80A941F864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562350" y="6450656"/>
            <a:ext cx="7606152" cy="4046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40" name="Slide Number Placeholder 30">
            <a:extLst>
              <a:ext uri="{FF2B5EF4-FFF2-40B4-BE49-F238E27FC236}">
                <a16:creationId xmlns:a16="http://schemas.microsoft.com/office/drawing/2014/main" id="{8BBDD7B9-7BB0-4C44-A9D4-0CFF2D4048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" y="6452294"/>
            <a:ext cx="483897" cy="40461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4B4B062-5E11-4AB1-8092-8FBC034746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8847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B5B6038-563A-4EA4-913F-759EC21A8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9409" y="2587097"/>
            <a:ext cx="9446506" cy="694934"/>
          </a:xfrm>
        </p:spPr>
        <p:txBody>
          <a:bodyPr>
            <a:spAutoFit/>
          </a:bodyPr>
          <a:lstStyle>
            <a:lvl1pPr algn="ctr">
              <a:defRPr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9" name="Footer Placeholder 29">
            <a:extLst>
              <a:ext uri="{FF2B5EF4-FFF2-40B4-BE49-F238E27FC236}">
                <a16:creationId xmlns:a16="http://schemas.microsoft.com/office/drawing/2014/main" id="{57C20116-7AB5-4A85-86DC-8DC0BAFD5AD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98643" y="6450656"/>
            <a:ext cx="11493356" cy="4046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www.TechOppConsulting.com | 540-552-2680</a:t>
            </a:r>
          </a:p>
          <a:p>
            <a:r>
              <a:rPr lang="en-US" dirty="0"/>
              <a:t>© 2021, TechOpp Consulting, Inc., All Rights Reserved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A72943-4CEF-4B67-BEA7-F431AEF79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t="20915" r="39083" b="7075"/>
          <a:stretch/>
        </p:blipFill>
        <p:spPr>
          <a:xfrm>
            <a:off x="1124775" y="365025"/>
            <a:ext cx="1188720" cy="16518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B27D11-265E-4876-9B11-73B04143E31D}"/>
              </a:ext>
            </a:extLst>
          </p:cNvPr>
          <p:cNvSpPr txBox="1"/>
          <p:nvPr userDrawn="1"/>
        </p:nvSpPr>
        <p:spPr>
          <a:xfrm>
            <a:off x="2431423" y="407541"/>
            <a:ext cx="70980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Times New Roman" pitchFamily="18" charset="0"/>
                <a:cs typeface="Times New Roman" pitchFamily="18" charset="0"/>
              </a:rPr>
              <a:t>Tech</a:t>
            </a:r>
            <a:r>
              <a:rPr lang="en-US" sz="6000" i="1">
                <a:latin typeface="Times New Roman" pitchFamily="18" charset="0"/>
                <a:cs typeface="Times New Roman" pitchFamily="18" charset="0"/>
              </a:rPr>
              <a:t>Opp </a:t>
            </a:r>
            <a:r>
              <a:rPr lang="en-US" sz="5400" cap="small">
                <a:latin typeface="Times New Roman" pitchFamily="18" charset="0"/>
                <a:cs typeface="Times New Roman" pitchFamily="18" charset="0"/>
              </a:rPr>
              <a:t>Consulting</a:t>
            </a:r>
            <a:r>
              <a:rPr lang="en-US" sz="1100" cap="small">
                <a:latin typeface="Times New Roman" pitchFamily="18" charset="0"/>
                <a:cs typeface="Times New Roman" pitchFamily="18" charset="0"/>
              </a:rPr>
              <a:t>, INC</a:t>
            </a:r>
            <a:r>
              <a:rPr lang="en-US" sz="1000" cap="small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6357B3-4D23-4DA8-B7B6-DE72BF2048F7}"/>
              </a:ext>
            </a:extLst>
          </p:cNvPr>
          <p:cNvSpPr txBox="1"/>
          <p:nvPr userDrawn="1"/>
        </p:nvSpPr>
        <p:spPr>
          <a:xfrm>
            <a:off x="3784742" y="1270595"/>
            <a:ext cx="6230552" cy="523220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i="1"/>
              <a:t>Where </a:t>
            </a:r>
            <a:r>
              <a:rPr lang="en-US" sz="2800" b="1" i="1">
                <a:solidFill>
                  <a:srgbClr val="00AFAF"/>
                </a:solidFill>
              </a:rPr>
              <a:t>technology</a:t>
            </a:r>
            <a:r>
              <a:rPr lang="en-US" sz="2800" b="1" i="1"/>
              <a:t> meets </a:t>
            </a:r>
            <a:r>
              <a:rPr lang="en-US" sz="2800" b="1" i="1" err="1">
                <a:solidFill>
                  <a:srgbClr val="00AFAF"/>
                </a:solidFill>
              </a:rPr>
              <a:t>opportunity</a:t>
            </a:r>
            <a:r>
              <a:rPr lang="en-US" sz="2800" b="1" i="1" baseline="30000" err="1">
                <a:solidFill>
                  <a:srgbClr val="00AFAF"/>
                </a:solidFill>
              </a:rPr>
              <a:t>TM</a:t>
            </a:r>
            <a:endParaRPr lang="en-US" sz="2800" b="1" i="1" baseline="30000">
              <a:solidFill>
                <a:srgbClr val="00AFA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DA362-CB80-491D-A091-878B051CDB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38409" y="4213198"/>
            <a:ext cx="7017249" cy="202396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Presented By: Enter Name, Title, Contact Info, Date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7046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650" y="63808"/>
            <a:ext cx="6987806" cy="1297159"/>
          </a:xfrm>
        </p:spPr>
        <p:txBody>
          <a:bodyPr anchor="ctr" anchorCtr="0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/>
            </a:lvl1pPr>
            <a:lvl2pPr>
              <a:lnSpc>
                <a:spcPct val="100000"/>
              </a:lnSpc>
              <a:spcBef>
                <a:spcPts val="200"/>
              </a:spcBef>
              <a:defRPr/>
            </a:lvl2pPr>
            <a:lvl3pPr>
              <a:lnSpc>
                <a:spcPct val="100000"/>
              </a:lnSpc>
              <a:spcBef>
                <a:spcPts val="200"/>
              </a:spcBef>
              <a:defRPr/>
            </a:lvl3pPr>
            <a:lvl4pPr>
              <a:lnSpc>
                <a:spcPct val="100000"/>
              </a:lnSpc>
              <a:spcBef>
                <a:spcPts val="200"/>
              </a:spcBef>
              <a:defRPr/>
            </a:lvl4pPr>
            <a:lvl5pPr>
              <a:lnSpc>
                <a:spcPct val="100000"/>
              </a:lnSpc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9C7CEA7-0263-44FC-A2B7-73FACB87029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782493" y="153377"/>
            <a:ext cx="3202586" cy="111801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/>
            </a:lvl1pPr>
            <a:lvl2pPr marL="530352" indent="0">
              <a:buNone/>
              <a:defRPr/>
            </a:lvl2pPr>
            <a:lvl3pPr marL="987552" indent="0">
              <a:buNone/>
              <a:defRPr/>
            </a:lvl3pPr>
            <a:lvl4pPr marL="1444752" indent="0">
              <a:buNone/>
              <a:defRPr/>
            </a:lvl4pPr>
            <a:lvl5pPr marL="1901952" indent="0">
              <a:buNone/>
              <a:defRPr/>
            </a:lvl5pPr>
          </a:lstStyle>
          <a:p>
            <a:pPr lvl="0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1189EC-A47A-4FBF-B60B-192D9DD704A6}"/>
              </a:ext>
            </a:extLst>
          </p:cNvPr>
          <p:cNvCxnSpPr>
            <a:cxnSpLocks/>
          </p:cNvCxnSpPr>
          <p:nvPr userDrawn="1"/>
        </p:nvCxnSpPr>
        <p:spPr>
          <a:xfrm>
            <a:off x="8580474" y="63808"/>
            <a:ext cx="0" cy="1297159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26DA9622-A56D-4EF8-B236-16A93DB16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t="20915" r="39083" b="7075"/>
          <a:stretch/>
        </p:blipFill>
        <p:spPr>
          <a:xfrm>
            <a:off x="821791" y="6224250"/>
            <a:ext cx="425802" cy="59168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4DC8A71-3737-4C2A-A3D4-314A3D8B453C}"/>
              </a:ext>
            </a:extLst>
          </p:cNvPr>
          <p:cNvSpPr txBox="1"/>
          <p:nvPr userDrawn="1"/>
        </p:nvSpPr>
        <p:spPr>
          <a:xfrm>
            <a:off x="1264708" y="6250775"/>
            <a:ext cx="240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Tech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Opp </a:t>
            </a:r>
            <a:r>
              <a:rPr lang="en-US" sz="1600" cap="small">
                <a:latin typeface="Times New Roman" pitchFamily="18" charset="0"/>
                <a:cs typeface="Times New Roman" pitchFamily="18" charset="0"/>
              </a:rPr>
              <a:t>Consulting</a:t>
            </a:r>
            <a:r>
              <a:rPr lang="en-US" sz="800" cap="small">
                <a:latin typeface="Times New Roman" pitchFamily="18" charset="0"/>
                <a:cs typeface="Times New Roman" pitchFamily="18" charset="0"/>
              </a:rPr>
              <a:t>, INC.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14E58C-06EF-4908-AD6A-C77B58E31069}"/>
              </a:ext>
            </a:extLst>
          </p:cNvPr>
          <p:cNvSpPr txBox="1"/>
          <p:nvPr userDrawn="1"/>
        </p:nvSpPr>
        <p:spPr>
          <a:xfrm>
            <a:off x="1352550" y="6534130"/>
            <a:ext cx="2459328" cy="253916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3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b="1" i="1"/>
              <a:t>Where </a:t>
            </a:r>
            <a:r>
              <a:rPr lang="en-US" sz="1050" b="1" i="1">
                <a:solidFill>
                  <a:srgbClr val="00AFAF"/>
                </a:solidFill>
              </a:rPr>
              <a:t>technology</a:t>
            </a:r>
            <a:r>
              <a:rPr lang="en-US" sz="1050" b="1" i="1"/>
              <a:t> meets </a:t>
            </a:r>
            <a:r>
              <a:rPr lang="en-US" sz="1050" b="1" i="1" err="1">
                <a:solidFill>
                  <a:srgbClr val="00AFAF"/>
                </a:solidFill>
              </a:rPr>
              <a:t>opportunity</a:t>
            </a:r>
            <a:r>
              <a:rPr lang="en-US" sz="1050" b="1" i="1" baseline="30000" err="1">
                <a:solidFill>
                  <a:srgbClr val="00AFAF"/>
                </a:solidFill>
              </a:rPr>
              <a:t>TM</a:t>
            </a:r>
            <a:endParaRPr lang="en-US" sz="1050" b="1" i="1" baseline="30000">
              <a:solidFill>
                <a:srgbClr val="00AFAF"/>
              </a:solidFill>
            </a:endParaRPr>
          </a:p>
        </p:txBody>
      </p:sp>
      <p:sp>
        <p:nvSpPr>
          <p:cNvPr id="38" name="Date Placeholder 28">
            <a:extLst>
              <a:ext uri="{FF2B5EF4-FFF2-40B4-BE49-F238E27FC236}">
                <a16:creationId xmlns:a16="http://schemas.microsoft.com/office/drawing/2014/main" id="{39426530-700D-4BB8-84E8-85B34250B52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1049000" y="6450656"/>
            <a:ext cx="1143000" cy="4046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Dec 2, 2021</a:t>
            </a:r>
          </a:p>
        </p:txBody>
      </p:sp>
      <p:sp>
        <p:nvSpPr>
          <p:cNvPr id="39" name="Footer Placeholder 29">
            <a:extLst>
              <a:ext uri="{FF2B5EF4-FFF2-40B4-BE49-F238E27FC236}">
                <a16:creationId xmlns:a16="http://schemas.microsoft.com/office/drawing/2014/main" id="{0C9E8B3B-825E-472B-B913-80A941F864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562350" y="6450656"/>
            <a:ext cx="7486650" cy="4046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40" name="Slide Number Placeholder 30">
            <a:extLst>
              <a:ext uri="{FF2B5EF4-FFF2-40B4-BE49-F238E27FC236}">
                <a16:creationId xmlns:a16="http://schemas.microsoft.com/office/drawing/2014/main" id="{8BBDD7B9-7BB0-4C44-A9D4-0CFF2D4048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" y="6452294"/>
            <a:ext cx="483897" cy="40461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4B4B062-5E11-4AB1-8092-8FBC034746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8847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© TechOpp Consulting, Inc.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4B4B062-5E11-4AB1-8092-8FBC0347468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238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2" r:id="rId2"/>
    <p:sldLayoutId id="2147483686" r:id="rId3"/>
    <p:sldLayoutId id="2147483685" r:id="rId4"/>
    <p:sldLayoutId id="2147483684" r:id="rId5"/>
    <p:sldLayoutId id="2147483672" r:id="rId6"/>
    <p:sldLayoutId id="2147483671" r:id="rId7"/>
    <p:sldLayoutId id="2147483668" r:id="rId8"/>
    <p:sldLayoutId id="2147483662" r:id="rId9"/>
    <p:sldLayoutId id="2147483667" r:id="rId10"/>
    <p:sldLayoutId id="2147483661" r:id="rId11"/>
    <p:sldLayoutId id="2147483669" r:id="rId12"/>
  </p:sldLayoutIdLst>
  <p:transition>
    <p:fade/>
  </p:transition>
  <p:hf hd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Clr>
          <a:schemeClr val="tx1"/>
        </a:buClr>
        <a:buFont typeface="Franklin Gothic Book" panose="020B0503020102020204" pitchFamily="34" charset="0"/>
        <a:buChar char="■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4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Clr>
          <a:schemeClr val="tx1"/>
        </a:buClr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Clr>
          <a:schemeClr val="tx1"/>
        </a:buClr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Randy.Simpson@TechOppConsulting.com" TargetMode="Externa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bir.gov/news/success-stories" TargetMode="External"/><Relationship Id="rId13" Type="http://schemas.openxmlformats.org/officeDocument/2006/relationships/image" Target="../media/image51.svg"/><Relationship Id="rId3" Type="http://schemas.openxmlformats.org/officeDocument/2006/relationships/hyperlink" Target="https://www.sbir.gov/how-to-apply" TargetMode="External"/><Relationship Id="rId7" Type="http://schemas.openxmlformats.org/officeDocument/2006/relationships/hyperlink" Target="https://www.sbir.gov/sites/default/files/SBIR-Table_StateMatchingPhase0_Sept2020.pdf" TargetMode="External"/><Relationship Id="rId12" Type="http://schemas.openxmlformats.org/officeDocument/2006/relationships/image" Target="../media/image50.png"/><Relationship Id="rId2" Type="http://schemas.openxmlformats.org/officeDocument/2006/relationships/hyperlink" Target="https://www.sbir.gov/sites/default/files/SBA_SBIR_Overview_March2020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sbir.gov/local-resources/DC" TargetMode="External"/><Relationship Id="rId11" Type="http://schemas.openxmlformats.org/officeDocument/2006/relationships/image" Target="../media/image49.png"/><Relationship Id="rId5" Type="http://schemas.openxmlformats.org/officeDocument/2006/relationships/hyperlink" Target="https://www.sbir.gov/events" TargetMode="External"/><Relationship Id="rId10" Type="http://schemas.openxmlformats.org/officeDocument/2006/relationships/hyperlink" Target="https://www.sbir.gov/applicant#scam_scan_fraud" TargetMode="External"/><Relationship Id="rId4" Type="http://schemas.openxmlformats.org/officeDocument/2006/relationships/hyperlink" Target="https://www.sbir.gov/tutorials" TargetMode="External"/><Relationship Id="rId9" Type="http://schemas.openxmlformats.org/officeDocument/2006/relationships/hyperlink" Target="https://www.sbir.gov/faqs/eligibility-requirements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5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5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60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61.svg"/><Relationship Id="rId9" Type="http://schemas.microsoft.com/office/2007/relationships/diagramDrawing" Target="../diagrams/drawing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Randy.Simpson@techoppconsulting.com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24.emf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eedfund.nsf.gov/" TargetMode="External"/><Relationship Id="rId13" Type="http://schemas.openxmlformats.org/officeDocument/2006/relationships/hyperlink" Target="https://sbir2.st.dhs.gov/portal/public/processRequest?eurl=AAAAAAEytBoAAAFvq7k8xAAUQUVTL0NCQy9QS0NTNVBhZGRpbmcAgAAQABAAAQIDBAUGBwgJCgsMDQ4PAAAAUMUP8ssYOu8SxeEfopmq%2F3JxVJpIrI76XzFWBZiTRiyC3RqKuCT7PXvTogAGIO1DQHzv0x49kTffIsSS5X%2F3P9h3%2BekS8hqIZKAbWNX80UcrABSfYswg3SA2bmj87Hm6MfEYgtMz1Q%3D%3D" TargetMode="External"/><Relationship Id="rId18" Type="http://schemas.openxmlformats.org/officeDocument/2006/relationships/hyperlink" Target="https://nifa.usda.gov/program/small-business-innovation-research-program-sbir" TargetMode="External"/><Relationship Id="rId3" Type="http://schemas.openxmlformats.org/officeDocument/2006/relationships/hyperlink" Target="https://www.dodsbirsttr.mil/topics-app/" TargetMode="External"/><Relationship Id="rId21" Type="http://schemas.openxmlformats.org/officeDocument/2006/relationships/hyperlink" Target="https://www.epa.gov/sbir/sbir-funding-opportunities" TargetMode="External"/><Relationship Id="rId7" Type="http://schemas.openxmlformats.org/officeDocument/2006/relationships/hyperlink" Target="https://science.osti.gov/sbir/Funding-Opportunities" TargetMode="External"/><Relationship Id="rId12" Type="http://schemas.openxmlformats.org/officeDocument/2006/relationships/hyperlink" Target="https://sbir2.st.dhs.gov/portal/SBIR/" TargetMode="External"/><Relationship Id="rId17" Type="http://schemas.openxmlformats.org/officeDocument/2006/relationships/hyperlink" Target="https://www.volpe.dot.gov/work-with-us/small-business-innovation-research/20-synopsis" TargetMode="External"/><Relationship Id="rId25" Type="http://schemas.openxmlformats.org/officeDocument/2006/relationships/hyperlink" Target="https://www.nist.gov/tpo/small-business-innovation-research-program/resources/previous-solicitations" TargetMode="External"/><Relationship Id="rId2" Type="http://schemas.openxmlformats.org/officeDocument/2006/relationships/hyperlink" Target="https://sbir.defensebusiness.org/" TargetMode="External"/><Relationship Id="rId16" Type="http://schemas.openxmlformats.org/officeDocument/2006/relationships/hyperlink" Target="https://www.volpe.dot.gov/work-with-us/small-business-innovation-research" TargetMode="External"/><Relationship Id="rId20" Type="http://schemas.openxmlformats.org/officeDocument/2006/relationships/hyperlink" Target="https://www.epa.gov/sbir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energy.gov/science/sbir/small-business-innovation-research-and-small-business-technology-transfer" TargetMode="External"/><Relationship Id="rId11" Type="http://schemas.openxmlformats.org/officeDocument/2006/relationships/hyperlink" Target="https://sbir.nasa.gov/prg_sched_anncmnt" TargetMode="External"/><Relationship Id="rId24" Type="http://schemas.openxmlformats.org/officeDocument/2006/relationships/hyperlink" Target="https://www.nist.gov/tpo/small-business-innovation-research-program" TargetMode="External"/><Relationship Id="rId5" Type="http://schemas.openxmlformats.org/officeDocument/2006/relationships/hyperlink" Target="https://sbir.nih.gov/funding/individual-announcements" TargetMode="External"/><Relationship Id="rId15" Type="http://schemas.openxmlformats.org/officeDocument/2006/relationships/hyperlink" Target="https://ies.ed.gov/sbir/solicitations.asp" TargetMode="External"/><Relationship Id="rId23" Type="http://schemas.openxmlformats.org/officeDocument/2006/relationships/hyperlink" Target="https://www.sbir.gov/sbirsearch/solicitation/past/?f%5B0%5D=im_field_agencies%3A105743" TargetMode="External"/><Relationship Id="rId10" Type="http://schemas.openxmlformats.org/officeDocument/2006/relationships/hyperlink" Target="https://sbir.nasa.gov/" TargetMode="External"/><Relationship Id="rId19" Type="http://schemas.openxmlformats.org/officeDocument/2006/relationships/hyperlink" Target="https://nifa.usda.gov/funding-opportunity/small-business-innovation-research-program-phase-i" TargetMode="External"/><Relationship Id="rId4" Type="http://schemas.openxmlformats.org/officeDocument/2006/relationships/hyperlink" Target="https://sbir.nih.gov/" TargetMode="External"/><Relationship Id="rId9" Type="http://schemas.openxmlformats.org/officeDocument/2006/relationships/hyperlink" Target="https://seedfund.nsf.gov/apply/" TargetMode="External"/><Relationship Id="rId14" Type="http://schemas.openxmlformats.org/officeDocument/2006/relationships/hyperlink" Target="https://ies.ed.gov/sbir/" TargetMode="External"/><Relationship Id="rId22" Type="http://schemas.openxmlformats.org/officeDocument/2006/relationships/hyperlink" Target="https://techpartnerships.noaa.gov/sbir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365D4-C8E2-4751-BB7B-CB9DABE1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409" y="2587097"/>
            <a:ext cx="9446506" cy="1297535"/>
          </a:xfrm>
        </p:spPr>
        <p:txBody>
          <a:bodyPr/>
          <a:lstStyle/>
          <a:p>
            <a:r>
              <a:rPr lang="en-US" dirty="0"/>
              <a:t>NC SBIR Celebration Summit</a:t>
            </a:r>
            <a:br>
              <a:rPr lang="en-US" dirty="0"/>
            </a:br>
            <a:r>
              <a:rPr lang="en-US" dirty="0"/>
              <a:t>DoD SBIR Program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8A3AAC-3214-403C-B119-872DBA211CD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www.TechOppConsulting.com | 540-552-2680</a:t>
            </a:r>
          </a:p>
          <a:p>
            <a:r>
              <a:rPr lang="en-US" dirty="0"/>
              <a:t>© 2021, TechOpp Consulting, Inc., All Rights Reserved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8EFE51-7128-4F45-9FBD-D794CEFC13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Presented by</a:t>
            </a:r>
          </a:p>
          <a:p>
            <a:r>
              <a:rPr lang="en-US" dirty="0"/>
              <a:t>Randy Simpson, COO</a:t>
            </a:r>
          </a:p>
          <a:p>
            <a:r>
              <a:rPr lang="en-US" dirty="0">
                <a:hlinkClick r:id="rId2"/>
              </a:rPr>
              <a:t>Randy.Simpson@TechOppConsulting.com</a:t>
            </a:r>
            <a:r>
              <a:rPr lang="en-US" dirty="0"/>
              <a:t> | 540-744-5854</a:t>
            </a:r>
          </a:p>
          <a:p>
            <a:r>
              <a:rPr lang="en-US" dirty="0"/>
              <a:t>September 2021</a:t>
            </a:r>
          </a:p>
        </p:txBody>
      </p:sp>
    </p:spTree>
    <p:extLst>
      <p:ext uri="{BB962C8B-B14F-4D97-AF65-F5344CB8AC3E}">
        <p14:creationId xmlns:p14="http://schemas.microsoft.com/office/powerpoint/2010/main" val="44661108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8798E-C375-4C33-AC5F-285D5122F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SinnovaTek</a:t>
            </a:r>
            <a:r>
              <a:rPr lang="en-US" dirty="0"/>
              <a:t>, Inc.</a:t>
            </a:r>
            <a:br>
              <a:rPr lang="en-US" dirty="0"/>
            </a:br>
            <a:r>
              <a:rPr lang="en-US" sz="2400" dirty="0"/>
              <a:t>Raleigh, 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5AE8C-A5FC-4C00-AC70-6003F2EFD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590" y="2457449"/>
            <a:ext cx="9796902" cy="366657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err="1"/>
              <a:t>SinnovaTek</a:t>
            </a:r>
            <a:r>
              <a:rPr lang="en-US" dirty="0"/>
              <a:t> is having a significant impact on the lives of young children a world away in Sub-Saharan Africa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Where almost half of children under 5 suffer vitamin A deficiency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Thanks to their </a:t>
            </a:r>
            <a:r>
              <a:rPr lang="en-US" dirty="0" err="1"/>
              <a:t>Nomatic</a:t>
            </a:r>
            <a:r>
              <a:rPr lang="en-US" dirty="0"/>
              <a:t> processing system, and locally-available sweet potatoes</a:t>
            </a:r>
          </a:p>
          <a:p>
            <a:pPr>
              <a:lnSpc>
                <a:spcPct val="120000"/>
              </a:lnSpc>
            </a:pPr>
            <a:r>
              <a:rPr lang="en-US" dirty="0"/>
              <a:t>The </a:t>
            </a:r>
            <a:r>
              <a:rPr lang="en-US" dirty="0" err="1"/>
              <a:t>Nomatic</a:t>
            </a:r>
            <a:r>
              <a:rPr lang="en-US" dirty="0"/>
              <a:t> allows for high quality small scale, distributed processing for high acid and low acid shelf-stable foods. Thus far, similar processing systems have only been available at large scales, with high minimum order quantities. </a:t>
            </a:r>
          </a:p>
          <a:p>
            <a:pPr>
              <a:lnSpc>
                <a:spcPct val="120000"/>
              </a:lnSpc>
            </a:pPr>
            <a:r>
              <a:rPr lang="en-US" dirty="0"/>
              <a:t>This system  is being built around the concept of small-scale aseptic food manufacturing, and servicing customers who would not otherwise have access to high quality food processing</a:t>
            </a:r>
          </a:p>
          <a:p>
            <a:pPr>
              <a:lnSpc>
                <a:spcPct val="120000"/>
              </a:lnSpc>
            </a:pPr>
            <a:r>
              <a:rPr lang="en-US" dirty="0" err="1"/>
              <a:t>SinnovaTek</a:t>
            </a:r>
            <a:r>
              <a:rPr lang="en-US" dirty="0"/>
              <a:t> has seen approximately $1.5 million in sales, with 5 systems sold in 2019, another 6 projected to be sold in 2020; and, $1.3 million in further funding and investments.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8D135F-9174-4AB4-9482-864C4EB7BC4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USDA SBIR</a:t>
            </a:r>
          </a:p>
          <a:p>
            <a:r>
              <a:rPr lang="en-US" dirty="0"/>
              <a:t>Microwave food processor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EECA33-CF93-4F87-ADDA-FAD0AAE116D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107CB-66C1-453A-B641-3DAE1F950A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DB991-CFF1-4C62-8496-E1196EB566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4EDA4AAF-D639-4F9C-BE39-ACE4E22DA4E0}"/>
              </a:ext>
            </a:extLst>
          </p:cNvPr>
          <p:cNvSpPr/>
          <p:nvPr/>
        </p:nvSpPr>
        <p:spPr>
          <a:xfrm>
            <a:off x="2977539" y="1509909"/>
            <a:ext cx="1907014" cy="498083"/>
          </a:xfrm>
          <a:prstGeom prst="wedgeRectCallout">
            <a:avLst>
              <a:gd name="adj1" fmla="val 38889"/>
              <a:gd name="adj2" fmla="val -177935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TechOpp client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8D7A76-6F97-48FE-938E-B03D8F52BF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9075" y="63808"/>
            <a:ext cx="1638529" cy="21053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C0BB92-952A-4BAC-86B9-95BEB5FB94A0}"/>
              </a:ext>
            </a:extLst>
          </p:cNvPr>
          <p:cNvSpPr txBox="1"/>
          <p:nvPr/>
        </p:nvSpPr>
        <p:spPr>
          <a:xfrm>
            <a:off x="5366056" y="1402875"/>
            <a:ext cx="6464437" cy="656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/>
              <a:t>Small Business Innovation Research (SBIR) funding was integral in validating the base technologies behind the </a:t>
            </a:r>
            <a:r>
              <a:rPr lang="en-US" sz="1600" dirty="0" err="1"/>
              <a:t>Nomatic</a:t>
            </a:r>
            <a:r>
              <a:rPr lang="en-US" sz="1600" dirty="0"/>
              <a:t> processing system. </a:t>
            </a:r>
          </a:p>
        </p:txBody>
      </p:sp>
    </p:spTree>
    <p:extLst>
      <p:ext uri="{BB962C8B-B14F-4D97-AF65-F5344CB8AC3E}">
        <p14:creationId xmlns:p14="http://schemas.microsoft.com/office/powerpoint/2010/main" val="1902000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30A75-8491-4FCA-AC67-4EBAEA9A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[your company]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64D59-A308-445E-B6D0-D086B6987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[your company] can do this!</a:t>
            </a:r>
          </a:p>
          <a:p>
            <a:r>
              <a:rPr lang="en-US" dirty="0"/>
              <a:t>Understand the benefit of SBIR/STTR funding </a:t>
            </a:r>
          </a:p>
          <a:p>
            <a:pPr lvl="1"/>
            <a:r>
              <a:rPr lang="en-US" dirty="0"/>
              <a:t>Non-diluted</a:t>
            </a:r>
          </a:p>
          <a:p>
            <a:pPr lvl="1"/>
            <a:r>
              <a:rPr lang="en-US" dirty="0"/>
              <a:t>Achieves non-competitive opportunities</a:t>
            </a:r>
          </a:p>
          <a:p>
            <a:r>
              <a:rPr lang="en-US" dirty="0"/>
              <a:t>And relationships</a:t>
            </a:r>
          </a:p>
          <a:p>
            <a:pPr lvl="1"/>
            <a:r>
              <a:rPr lang="en-US" dirty="0"/>
              <a:t>This is as important—who you know and who they know</a:t>
            </a:r>
          </a:p>
          <a:p>
            <a:pPr lvl="1"/>
            <a:r>
              <a:rPr lang="en-US" dirty="0"/>
              <a:t>Build those relationships towards future business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60D6C-6410-4F18-BCFB-344A5C276D8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[agency]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58D0B-A2D5-4229-AC82-5615C31FE85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9E161-9108-4D56-AAE7-071F92C11D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BB43D7-6B8C-41C5-AF72-F2A147BD71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Graphic 8" descr="Meeting with solid fill">
            <a:extLst>
              <a:ext uri="{FF2B5EF4-FFF2-40B4-BE49-F238E27FC236}">
                <a16:creationId xmlns:a16="http://schemas.microsoft.com/office/drawing/2014/main" id="{0E7B17DD-B551-4F92-98E0-07E3C8655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1600" y="2551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5446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14CB14D-DE43-48DC-8469-953C120CB2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Do I Begin?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B335C-5C30-4E1B-B8D1-5547BB39A34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272F3-025E-40CC-9929-30B2625C10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866D9-456A-4E41-B020-B36DB9A6F8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8061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C80A6-E804-4FC1-9E10-98C0ACB8F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C6A93-7EB2-4653-90BE-608FDAB84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“Small Business Concern (SBC)”</a:t>
            </a:r>
          </a:p>
          <a:p>
            <a:pPr lvl="1"/>
            <a:r>
              <a:rPr lang="en-US" dirty="0"/>
              <a:t>Be a for-profit business of any legal structure</a:t>
            </a:r>
          </a:p>
          <a:p>
            <a:pPr lvl="1"/>
            <a:r>
              <a:rPr lang="en-US" dirty="0"/>
              <a:t>Be independently owned and operated</a:t>
            </a:r>
          </a:p>
          <a:p>
            <a:pPr lvl="1"/>
            <a:r>
              <a:rPr lang="en-US" dirty="0"/>
              <a:t>Not be nationally dominant in its field</a:t>
            </a:r>
          </a:p>
          <a:p>
            <a:pPr lvl="1"/>
            <a:r>
              <a:rPr lang="en-US" dirty="0"/>
              <a:t>Be physically located and operate in the U.S. or its territories</a:t>
            </a:r>
          </a:p>
          <a:p>
            <a:r>
              <a:rPr lang="en-US" dirty="0"/>
              <a:t>Self-Certify</a:t>
            </a:r>
          </a:p>
          <a:p>
            <a:pPr lvl="1"/>
            <a:r>
              <a:rPr lang="en-US" dirty="0"/>
              <a:t>Size standards are by Industry/NAICS Code</a:t>
            </a:r>
          </a:p>
          <a:p>
            <a:pPr lvl="1"/>
            <a:r>
              <a:rPr lang="en-US" dirty="0"/>
              <a:t>Or by number of employees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4D55B5-1A60-4078-B23B-9A3E915B025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How is a “Small Business” defined?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32656-9F28-4274-8AD2-CB5E445798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2D5FB-997F-4F7A-BA96-19734ACE259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2021 TechOpp Consulting, Inc. All rights reserved.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4A2494-3F7A-4FB9-9F21-4D409D76AA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B1B9FA-E756-4B7C-8CC4-F25F74B52C5B}"/>
              </a:ext>
            </a:extLst>
          </p:cNvPr>
          <p:cNvSpPr txBox="1"/>
          <p:nvPr/>
        </p:nvSpPr>
        <p:spPr>
          <a:xfrm>
            <a:off x="2693670" y="1423110"/>
            <a:ext cx="62585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https://www.sba.gov/document/support--table-size-standards</a:t>
            </a:r>
          </a:p>
        </p:txBody>
      </p:sp>
      <p:pic>
        <p:nvPicPr>
          <p:cNvPr id="11" name="Graphic 10" descr="Diploma with solid fill">
            <a:extLst>
              <a:ext uri="{FF2B5EF4-FFF2-40B4-BE49-F238E27FC236}">
                <a16:creationId xmlns:a16="http://schemas.microsoft.com/office/drawing/2014/main" id="{A9558F9F-0EE7-4078-96CE-12DCE1FDC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800" y="2551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752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F3637-B46B-4A49-86B9-4027BECA6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75497-7C92-4A05-A456-F81BD5F11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What are your key competencies?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Define in a few “key words” that can be used to search for funding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Where do you excel as evidenced by Customer Testimonials?</a:t>
            </a:r>
          </a:p>
          <a:p>
            <a:pPr>
              <a:lnSpc>
                <a:spcPct val="110000"/>
              </a:lnSpc>
            </a:pPr>
            <a:r>
              <a:rPr lang="en-US" dirty="0"/>
              <a:t>What are your strategic goals as a company?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Technological (not financial for this exercise)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Are you staffed to achieve these goals?</a:t>
            </a:r>
          </a:p>
          <a:p>
            <a:pPr>
              <a:lnSpc>
                <a:spcPct val="110000"/>
              </a:lnSpc>
            </a:pPr>
            <a:r>
              <a:rPr lang="en-US" dirty="0"/>
              <a:t>Are you published and/or active in Industry Groups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How do your prospective customers learn about you?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How “outgoing” are you toward building business relationships?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6817DA-A24D-4AB3-B170-910003BE919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In terms applicable to DoD technology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C06DB-F29A-47BA-AEB6-1447C1FE1DC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487C5-0351-4CC6-8499-66D60A242B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C8A67-A56B-41DB-BEDF-F0EE1CC6A69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Graphic 8" descr="Presentation with checklist">
            <a:extLst>
              <a:ext uri="{FF2B5EF4-FFF2-40B4-BE49-F238E27FC236}">
                <a16:creationId xmlns:a16="http://schemas.microsoft.com/office/drawing/2014/main" id="{EDBA0845-EE45-4B21-9651-E3C7E2657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0421" y="380013"/>
            <a:ext cx="914400" cy="914400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27E8B23-0D6E-47E7-B925-EF24B0AA8672}"/>
              </a:ext>
            </a:extLst>
          </p:cNvPr>
          <p:cNvSpPr/>
          <p:nvPr/>
        </p:nvSpPr>
        <p:spPr>
          <a:xfrm>
            <a:off x="2305050" y="1156802"/>
            <a:ext cx="3571876" cy="991587"/>
          </a:xfrm>
          <a:prstGeom prst="wedgeRectCallout">
            <a:avLst>
              <a:gd name="adj1" fmla="val 30021"/>
              <a:gd name="adj2" fmla="val -6834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TechOpp helps small businesses connect the dots between your core competencies and SBIR topics--gratis</a:t>
            </a:r>
          </a:p>
        </p:txBody>
      </p:sp>
    </p:spTree>
    <p:extLst>
      <p:ext uri="{BB962C8B-B14F-4D97-AF65-F5344CB8AC3E}">
        <p14:creationId xmlns:p14="http://schemas.microsoft.com/office/powerpoint/2010/main" val="122488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D516E7AB-11FC-4916-967F-5D0A27566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a Home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6AE65C8-C39C-40D1-B505-B313C4467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3700" y="1841952"/>
            <a:ext cx="5575300" cy="3581400"/>
          </a:xfrm>
        </p:spPr>
        <p:txBody>
          <a:bodyPr>
            <a:normAutofit/>
          </a:bodyPr>
          <a:lstStyle/>
          <a:p>
            <a:r>
              <a:rPr lang="en-US" dirty="0"/>
              <a:t>Research the Agencies</a:t>
            </a:r>
          </a:p>
          <a:p>
            <a:pPr lvl="1"/>
            <a:r>
              <a:rPr lang="en-US" dirty="0"/>
              <a:t>Who does what you do?</a:t>
            </a:r>
          </a:p>
          <a:p>
            <a:pPr lvl="1"/>
            <a:r>
              <a:rPr lang="en-US" dirty="0"/>
              <a:t>Find a group</a:t>
            </a:r>
          </a:p>
          <a:p>
            <a:pPr lvl="1"/>
            <a:r>
              <a:rPr lang="en-US" dirty="0"/>
              <a:t>Find a person</a:t>
            </a:r>
          </a:p>
          <a:p>
            <a:pPr lvl="1"/>
            <a:r>
              <a:rPr lang="en-US" dirty="0"/>
              <a:t>Reach out an connect</a:t>
            </a:r>
          </a:p>
          <a:p>
            <a:r>
              <a:rPr lang="en-US" dirty="0"/>
              <a:t>Proposals from “known entities” are more likely to be awarded</a:t>
            </a:r>
          </a:p>
          <a:p>
            <a:pPr lvl="1"/>
            <a:r>
              <a:rPr lang="en-US" dirty="0"/>
              <a:t>All else being equal</a:t>
            </a:r>
          </a:p>
          <a:p>
            <a:pPr lvl="1"/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376E9D4-A15F-468C-8563-9D45E72E008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Who is interested in your technology?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E5341-6D80-4373-B83C-90F3B1D4E84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B100A-AE32-4F3B-BC00-A37B9C52542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0FC39-8ECD-4DDC-99A4-730298E9897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Graphic 2" descr="Glasses">
            <a:extLst>
              <a:ext uri="{FF2B5EF4-FFF2-40B4-BE49-F238E27FC236}">
                <a16:creationId xmlns:a16="http://schemas.microsoft.com/office/drawing/2014/main" id="{09179AFB-CE00-4F2F-8FC3-8001086B8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6613" y="142436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A0DA1C-301D-4CD4-9967-BA34CE7CAC37}"/>
              </a:ext>
            </a:extLst>
          </p:cNvPr>
          <p:cNvSpPr txBox="1"/>
          <p:nvPr/>
        </p:nvSpPr>
        <p:spPr>
          <a:xfrm>
            <a:off x="6033653" y="5567023"/>
            <a:ext cx="5015347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Hard, time-consuming work!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0A7B3D-46BC-480F-B4DF-855B448DD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158" y="1496389"/>
            <a:ext cx="4356552" cy="4356552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80374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857A1-C6A2-48D7-A3D0-0BEFD3352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73B66-7187-4E81-A764-5823C1983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Get an </a:t>
            </a:r>
            <a:r>
              <a:rPr lang="en-US" b="0" i="0" u="none" strike="noStrike" dirty="0">
                <a:solidFill>
                  <a:srgbClr val="337AB7"/>
                </a:solidFill>
                <a:effectLst/>
                <a:latin typeface="Source Sans Pro" panose="020B0503030403020204" pitchFamily="34" charset="0"/>
                <a:hlinkClick r:id="rId2"/>
              </a:rPr>
              <a:t>overview of the SBIR/STTR programs</a:t>
            </a:r>
            <a:endParaRPr lang="en-US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Learn </a:t>
            </a:r>
            <a:r>
              <a:rPr lang="en-US" b="0" i="0" u="none" strike="noStrike" dirty="0">
                <a:solidFill>
                  <a:srgbClr val="337AB7"/>
                </a:solidFill>
                <a:effectLst/>
                <a:latin typeface="Source Sans Pro" panose="020B0503030403020204" pitchFamily="34" charset="0"/>
                <a:hlinkClick r:id="rId3"/>
              </a:rPr>
              <a:t>the steps in the application process</a:t>
            </a:r>
            <a:endParaRPr lang="en-US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Explore </a:t>
            </a:r>
            <a:r>
              <a:rPr lang="en-US" b="0" i="0" u="none" strike="noStrike" dirty="0">
                <a:solidFill>
                  <a:srgbClr val="337AB7"/>
                </a:solidFill>
                <a:effectLst/>
                <a:latin typeface="Source Sans Pro" panose="020B0503030403020204" pitchFamily="34" charset="0"/>
                <a:hlinkClick r:id="rId4"/>
              </a:rPr>
              <a:t>tutorials</a:t>
            </a:r>
            <a:endParaRPr lang="en-US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Attend an </a:t>
            </a:r>
            <a:r>
              <a:rPr lang="en-US" b="0" i="0" u="none" strike="noStrike" dirty="0">
                <a:solidFill>
                  <a:srgbClr val="337AB7"/>
                </a:solidFill>
                <a:effectLst/>
                <a:latin typeface="Source Sans Pro" panose="020B0503030403020204" pitchFamily="34" charset="0"/>
                <a:hlinkClick r:id="rId5"/>
              </a:rPr>
              <a:t>event</a:t>
            </a:r>
            <a:endParaRPr lang="en-US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337AB7"/>
                </a:solidFill>
                <a:effectLst/>
                <a:latin typeface="Source Sans Pro" panose="020B0503030403020204" pitchFamily="34" charset="0"/>
                <a:hlinkClick r:id="rId6"/>
              </a:rPr>
              <a:t>Find local assistance</a:t>
            </a:r>
            <a:endParaRPr lang="en-US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337AB7"/>
                </a:solidFill>
                <a:effectLst/>
                <a:latin typeface="Source Sans Pro" panose="020B0503030403020204" pitchFamily="34" charset="0"/>
                <a:hlinkClick r:id="rId7"/>
              </a:rPr>
              <a:t>Phase 0 &amp; State Matching Programs</a:t>
            </a:r>
            <a:endParaRPr lang="en-US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Get inspired by </a:t>
            </a:r>
            <a:r>
              <a:rPr lang="en-US" b="0" i="0" u="none" strike="noStrike" dirty="0">
                <a:solidFill>
                  <a:srgbClr val="337AB7"/>
                </a:solidFill>
                <a:effectLst/>
                <a:latin typeface="Source Sans Pro" panose="020B0503030403020204" pitchFamily="34" charset="0"/>
                <a:hlinkClick r:id="rId8"/>
              </a:rPr>
              <a:t>other company stories</a:t>
            </a:r>
            <a:endParaRPr lang="en-US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337AB7"/>
                </a:solidFill>
                <a:effectLst/>
                <a:latin typeface="Source Sans Pro" panose="020B0503030403020204" pitchFamily="34" charset="0"/>
                <a:hlinkClick r:id="rId9"/>
              </a:rPr>
              <a:t>Confirm eligibility</a:t>
            </a:r>
            <a:endParaRPr lang="en-US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337AB7"/>
                </a:solidFill>
                <a:effectLst/>
                <a:latin typeface="Source Sans Pro" panose="020B0503030403020204" pitchFamily="34" charset="0"/>
                <a:hlinkClick r:id="rId10"/>
              </a:rPr>
              <a:t>Scams, Spam, and Fraud</a:t>
            </a:r>
            <a:endParaRPr lang="en-US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C1947-6FD5-4BB5-9DAD-3E462C0BC56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Registrations first!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E0C11-E634-4BFE-A764-6035B9FD2F9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601F5-5C8B-4F24-AB6C-21E9BB26166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2021 TechOpp Consulting, Inc. All rights reserved.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E0F0F-E018-4C66-890A-A303B45208D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4ABB8CB-C9CF-4E90-9232-88517BDF34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9024" y="1286960"/>
            <a:ext cx="4114800" cy="5227895"/>
          </a:xfrm>
          <a:prstGeom prst="rect">
            <a:avLst/>
          </a:prstGeom>
        </p:spPr>
      </p:pic>
      <p:pic>
        <p:nvPicPr>
          <p:cNvPr id="11" name="Graphic 10" descr="Exit with solid fill">
            <a:extLst>
              <a:ext uri="{FF2B5EF4-FFF2-40B4-BE49-F238E27FC236}">
                <a16:creationId xmlns:a16="http://schemas.microsoft.com/office/drawing/2014/main" id="{0F88EA0B-D0EB-461B-B939-2C1EFD9E92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59840" y="2809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824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22BE5-E57F-4D9A-B9D5-3BCEE129E1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Proposal Submission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030639-CC8F-40BB-9E98-C917B1BC873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D5443-CE6B-4D56-A852-DF605770198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2021 TechOpp Consulting, Inc.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763C0A-572B-4B09-938E-0813618916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4225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D516E7AB-11FC-4916-967F-5D0A27566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Proposal Basics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6AE65C8-C39C-40D1-B505-B313C4467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Proposals are not read—they are evaluated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Make it easy for the Evaluator to find the criteria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Focus on the criteria wording and mimic that in your text</a:t>
            </a:r>
          </a:p>
          <a:p>
            <a:pPr>
              <a:lnSpc>
                <a:spcPct val="110000"/>
              </a:lnSpc>
            </a:pPr>
            <a:r>
              <a:rPr lang="en-US" dirty="0"/>
              <a:t>Compliance with instructions is the first gate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Non-compliance = Rejection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Follow instructions precisely in order, using their language</a:t>
            </a:r>
          </a:p>
          <a:p>
            <a:pPr>
              <a:lnSpc>
                <a:spcPct val="110000"/>
              </a:lnSpc>
            </a:pPr>
            <a:r>
              <a:rPr lang="en-US" dirty="0"/>
              <a:t>Understand how your solution impacts the End User: Compelling Offer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Emphasize operational improvements possible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Learn this from talking to Topic Author and/or Prime Contractors</a:t>
            </a:r>
          </a:p>
          <a:p>
            <a:pPr lvl="1"/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376E9D4-A15F-468C-8563-9D45E72E008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Applies to all proposals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E5341-6D80-4373-B83C-90F3B1D4E84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B100A-AE32-4F3B-BC00-A37B9C52542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0FC39-8ECD-4DDC-99A4-730298E9897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Graphic 2" descr="Glasses">
            <a:extLst>
              <a:ext uri="{FF2B5EF4-FFF2-40B4-BE49-F238E27FC236}">
                <a16:creationId xmlns:a16="http://schemas.microsoft.com/office/drawing/2014/main" id="{09179AFB-CE00-4F2F-8FC3-8001086B8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1600" y="533400"/>
            <a:ext cx="914400" cy="914400"/>
          </a:xfrm>
          <a:prstGeom prst="rect">
            <a:avLst/>
          </a:prstGeom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83B745EF-7942-404B-8151-A71E228AA10D}"/>
              </a:ext>
            </a:extLst>
          </p:cNvPr>
          <p:cNvSpPr/>
          <p:nvPr/>
        </p:nvSpPr>
        <p:spPr>
          <a:xfrm rot="19669347">
            <a:off x="6870699" y="1454849"/>
            <a:ext cx="2120900" cy="824104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Key Take-away</a:t>
            </a:r>
          </a:p>
        </p:txBody>
      </p:sp>
    </p:spTree>
    <p:extLst>
      <p:ext uri="{BB962C8B-B14F-4D97-AF65-F5344CB8AC3E}">
        <p14:creationId xmlns:p14="http://schemas.microsoft.com/office/powerpoint/2010/main" val="3049687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05F12-39B5-4B8E-81DC-4A2A7EF1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proposals are scored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3112B-AB73-44B2-A52F-AA1C0CF6D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with the Phase I Evaluation Criteria, Section 6 of the BAA</a:t>
            </a:r>
          </a:p>
          <a:p>
            <a:pPr lvl="1"/>
            <a:r>
              <a:rPr lang="en-US" dirty="0"/>
              <a:t>Note the “descending order of importance” statement</a:t>
            </a:r>
          </a:p>
          <a:p>
            <a:pPr lvl="1"/>
            <a:r>
              <a:rPr lang="en-US" dirty="0"/>
              <a:t>This defines the scoring allocation to each criteria</a:t>
            </a:r>
          </a:p>
          <a:p>
            <a:r>
              <a:rPr lang="en-US" dirty="0"/>
              <a:t>Imagine yourself scoring a proposal using these criteria</a:t>
            </a:r>
          </a:p>
          <a:p>
            <a:pPr lvl="1"/>
            <a:r>
              <a:rPr lang="en-US" dirty="0"/>
              <a:t>How would you approach it? What is a reasonable approach?</a:t>
            </a:r>
          </a:p>
          <a:p>
            <a:pPr lvl="1"/>
            <a:r>
              <a:rPr lang="en-US" dirty="0"/>
              <a:t>Define the terms for the Evaluator: “sound, innovative”</a:t>
            </a:r>
          </a:p>
          <a:p>
            <a:pPr lvl="1"/>
            <a:r>
              <a:rPr lang="en-US" dirty="0"/>
              <a:t>Write your sections so the criteria are easily found and scored</a:t>
            </a:r>
          </a:p>
          <a:p>
            <a:pPr lvl="1"/>
            <a:r>
              <a:rPr lang="en-US" dirty="0"/>
              <a:t>Make it easy on the Evaluator—you do not want an angry one!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5C664-1C55-4D40-A683-FC927BFABE3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Not read, evaluated!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A3191-4698-4179-BF89-68AB611B224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088A3-E545-428E-A53B-EF5CC01820D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A490D9-839C-4565-9ED5-BEA91CB014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" name="Graphic 8" descr="Checklist">
            <a:extLst>
              <a:ext uri="{FF2B5EF4-FFF2-40B4-BE49-F238E27FC236}">
                <a16:creationId xmlns:a16="http://schemas.microsoft.com/office/drawing/2014/main" id="{DDF33BB8-CCED-4AF6-A5CB-D61EE1CA2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450" y="255186"/>
            <a:ext cx="914400" cy="914400"/>
          </a:xfrm>
          <a:prstGeom prst="rect">
            <a:avLst/>
          </a:prstGeom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B77808E5-A437-424C-BD84-C1F906368797}"/>
              </a:ext>
            </a:extLst>
          </p:cNvPr>
          <p:cNvSpPr/>
          <p:nvPr/>
        </p:nvSpPr>
        <p:spPr>
          <a:xfrm>
            <a:off x="9067800" y="1493735"/>
            <a:ext cx="1765300" cy="721833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Broad Agency Announcement</a:t>
            </a:r>
          </a:p>
        </p:txBody>
      </p:sp>
    </p:spTree>
    <p:extLst>
      <p:ext uri="{BB962C8B-B14F-4D97-AF65-F5344CB8AC3E}">
        <p14:creationId xmlns:p14="http://schemas.microsoft.com/office/powerpoint/2010/main" val="304003623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91595-E827-414C-B179-440B2FAAF7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Introduction to TechOpp Consulting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1FECEC-5E07-4A82-AD3A-05CF192A248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B82E0-5294-4B30-950E-7ACB080041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762666-679F-4D80-9251-F91DEC8D99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4392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51703-053F-4C68-96C8-D81CBC222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Proposal Lifecyle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F37D83F-AC06-4703-9C16-07B467373C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3079102"/>
              </p:ext>
            </p:extLst>
          </p:nvPr>
        </p:nvGraphicFramePr>
        <p:xfrm>
          <a:off x="1688121" y="2004648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B0150-4E10-407E-BF38-FD0B2BF1106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Multi-Step Process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AD022D-9085-4208-9FC9-B9382EEC30A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A1B13-3DEA-43B2-93D9-98D4AF570CD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F75F4-5A99-4F25-BEC4-5370A4772B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39A6F3-53E9-4E37-A352-76DAD8D42D9B}"/>
              </a:ext>
            </a:extLst>
          </p:cNvPr>
          <p:cNvSpPr txBox="1"/>
          <p:nvPr/>
        </p:nvSpPr>
        <p:spPr>
          <a:xfrm>
            <a:off x="8481421" y="2967335"/>
            <a:ext cx="1427966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Timeframe typically 6-8 weeks</a:t>
            </a:r>
          </a:p>
        </p:txBody>
      </p:sp>
      <p:sp>
        <p:nvSpPr>
          <p:cNvPr id="10" name="Arrow: Notched Right 9">
            <a:extLst>
              <a:ext uri="{FF2B5EF4-FFF2-40B4-BE49-F238E27FC236}">
                <a16:creationId xmlns:a16="http://schemas.microsoft.com/office/drawing/2014/main" id="{F2B9B10C-8B6B-4D4C-A268-1A406DDDCFDC}"/>
              </a:ext>
            </a:extLst>
          </p:cNvPr>
          <p:cNvSpPr/>
          <p:nvPr/>
        </p:nvSpPr>
        <p:spPr>
          <a:xfrm>
            <a:off x="1535721" y="1970595"/>
            <a:ext cx="1583238" cy="795402"/>
          </a:xfrm>
          <a:prstGeom prst="notched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Start now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5912BA02-ECC1-4823-A5A4-BC920C856300}"/>
              </a:ext>
            </a:extLst>
          </p:cNvPr>
          <p:cNvSpPr/>
          <p:nvPr/>
        </p:nvSpPr>
        <p:spPr>
          <a:xfrm>
            <a:off x="2870689" y="3192733"/>
            <a:ext cx="562708" cy="30023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60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5743D028-1152-4CDC-A060-1C48F01EFBB9}"/>
              </a:ext>
            </a:extLst>
          </p:cNvPr>
          <p:cNvSpPr/>
          <p:nvPr/>
        </p:nvSpPr>
        <p:spPr>
          <a:xfrm>
            <a:off x="2880947" y="4108795"/>
            <a:ext cx="562708" cy="30023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50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2D1FCA75-B535-4A5C-A3B2-857DDB3CEB98}"/>
              </a:ext>
            </a:extLst>
          </p:cNvPr>
          <p:cNvSpPr/>
          <p:nvPr/>
        </p:nvSpPr>
        <p:spPr>
          <a:xfrm>
            <a:off x="2880947" y="5035248"/>
            <a:ext cx="562708" cy="30023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45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7843CB2A-07FC-4757-9381-CBDC0608BFEE}"/>
              </a:ext>
            </a:extLst>
          </p:cNvPr>
          <p:cNvSpPr/>
          <p:nvPr/>
        </p:nvSpPr>
        <p:spPr>
          <a:xfrm>
            <a:off x="4566141" y="5035248"/>
            <a:ext cx="562708" cy="33280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40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B4532A6A-B315-4B86-915C-4499ED4A32F2}"/>
              </a:ext>
            </a:extLst>
          </p:cNvPr>
          <p:cNvSpPr/>
          <p:nvPr/>
        </p:nvSpPr>
        <p:spPr>
          <a:xfrm>
            <a:off x="4566141" y="4108795"/>
            <a:ext cx="562708" cy="33280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35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1F477A85-92D0-4D37-B460-13BD658347D3}"/>
              </a:ext>
            </a:extLst>
          </p:cNvPr>
          <p:cNvSpPr/>
          <p:nvPr/>
        </p:nvSpPr>
        <p:spPr>
          <a:xfrm>
            <a:off x="4532096" y="3193708"/>
            <a:ext cx="562708" cy="33280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30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19555C25-5BF0-491C-BDF5-5229C90E7F87}"/>
              </a:ext>
            </a:extLst>
          </p:cNvPr>
          <p:cNvSpPr/>
          <p:nvPr/>
        </p:nvSpPr>
        <p:spPr>
          <a:xfrm>
            <a:off x="4514512" y="2223943"/>
            <a:ext cx="562708" cy="33280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20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73C3C5B2-3F2F-4BB9-9784-D49920BF0E8A}"/>
              </a:ext>
            </a:extLst>
          </p:cNvPr>
          <p:cNvSpPr/>
          <p:nvPr/>
        </p:nvSpPr>
        <p:spPr>
          <a:xfrm>
            <a:off x="6278836" y="2223943"/>
            <a:ext cx="562708" cy="33280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15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C67BA20D-0000-4602-B054-011D03E8E0D8}"/>
              </a:ext>
            </a:extLst>
          </p:cNvPr>
          <p:cNvSpPr/>
          <p:nvPr/>
        </p:nvSpPr>
        <p:spPr>
          <a:xfrm>
            <a:off x="6278836" y="3182126"/>
            <a:ext cx="562708" cy="33280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5</a:t>
            </a: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B8C6540D-9286-4D3F-90B9-4F59C54F36E4}"/>
              </a:ext>
            </a:extLst>
          </p:cNvPr>
          <p:cNvSpPr/>
          <p:nvPr/>
        </p:nvSpPr>
        <p:spPr>
          <a:xfrm>
            <a:off x="6278836" y="4140309"/>
            <a:ext cx="562708" cy="33280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1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D994A8E9-851C-4453-B6C1-5031FB5390CA}"/>
              </a:ext>
            </a:extLst>
          </p:cNvPr>
          <p:cNvSpPr/>
          <p:nvPr/>
        </p:nvSpPr>
        <p:spPr>
          <a:xfrm>
            <a:off x="5133350" y="5949203"/>
            <a:ext cx="2172325" cy="33280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Days until delivery</a:t>
            </a: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26D08995-9E54-46BB-A863-A8D861BD2864}"/>
              </a:ext>
            </a:extLst>
          </p:cNvPr>
          <p:cNvSpPr/>
          <p:nvPr/>
        </p:nvSpPr>
        <p:spPr>
          <a:xfrm>
            <a:off x="6278836" y="5002673"/>
            <a:ext cx="562708" cy="33280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-3</a:t>
            </a:r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B3C4247-3C60-4A5F-A79A-F828686150F1}"/>
              </a:ext>
            </a:extLst>
          </p:cNvPr>
          <p:cNvSpPr/>
          <p:nvPr/>
        </p:nvSpPr>
        <p:spPr>
          <a:xfrm>
            <a:off x="7964030" y="5002673"/>
            <a:ext cx="562708" cy="33280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-3</a:t>
            </a:r>
          </a:p>
        </p:txBody>
      </p:sp>
      <p:pic>
        <p:nvPicPr>
          <p:cNvPr id="24" name="Graphic 23" descr="Shoe footprints with solid fill">
            <a:extLst>
              <a:ext uri="{FF2B5EF4-FFF2-40B4-BE49-F238E27FC236}">
                <a16:creationId xmlns:a16="http://schemas.microsoft.com/office/drawing/2014/main" id="{91316035-92F8-4C6C-962F-24730A5E87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0921" y="3866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8779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74294-B931-49EF-BF89-FDD2A7579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Proposing to the DoD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7E208-DE44-4DFE-A025-6E586ECF1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DoD typically is looking for a solution to an operational challenge</a:t>
            </a:r>
          </a:p>
          <a:p>
            <a:pPr lvl="1"/>
            <a:r>
              <a:rPr lang="en-US" dirty="0"/>
              <a:t>Often topic genesis is from the soldier’s need</a:t>
            </a:r>
          </a:p>
          <a:p>
            <a:pPr lvl="1"/>
            <a:r>
              <a:rPr lang="en-US" dirty="0"/>
              <a:t>Topic Author is documenting this need and requesting solutions</a:t>
            </a:r>
          </a:p>
          <a:p>
            <a:pPr lvl="1"/>
            <a:r>
              <a:rPr lang="en-US" dirty="0"/>
              <a:t>Important to understand how solution benefits soldier in the field</a:t>
            </a:r>
          </a:p>
          <a:p>
            <a:r>
              <a:rPr lang="en-US" dirty="0"/>
              <a:t>DoD typically does not consume solution first-person</a:t>
            </a:r>
          </a:p>
          <a:p>
            <a:pPr lvl="1"/>
            <a:r>
              <a:rPr lang="en-US" dirty="0"/>
              <a:t>More likely to sell through a DoD prime contractor</a:t>
            </a:r>
          </a:p>
          <a:p>
            <a:pPr lvl="1"/>
            <a:r>
              <a:rPr lang="en-US" dirty="0"/>
              <a:t>And often sell down the Prime Contractor’s supply chain </a:t>
            </a:r>
          </a:p>
          <a:p>
            <a:pPr lvl="1"/>
            <a:r>
              <a:rPr lang="en-US" dirty="0"/>
              <a:t>Important to identify your customer</a:t>
            </a:r>
          </a:p>
          <a:p>
            <a:r>
              <a:rPr lang="en-US" dirty="0"/>
              <a:t>However, the DoD will establish the requirements and select the SBIR winner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FD149-AC10-4312-B267-5E9791E1E52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Unique SBIR strategy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C70E2-DC3E-4259-803A-5D7DF5DCD0C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8B0A5-A4E6-44E6-8D14-59592E7B960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5D872-80FE-410C-97AB-C4956374FD3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9" name="Graphic 8" descr="Soldier male with solid fill">
            <a:extLst>
              <a:ext uri="{FF2B5EF4-FFF2-40B4-BE49-F238E27FC236}">
                <a16:creationId xmlns:a16="http://schemas.microsoft.com/office/drawing/2014/main" id="{5EE8E56A-B9CE-4694-9EA4-1A47401B9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9670" y="407098"/>
            <a:ext cx="914400" cy="914400"/>
          </a:xfrm>
          <a:prstGeom prst="rect">
            <a:avLst/>
          </a:prstGeom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07DB1D47-1152-44AE-84D8-B808057C0254}"/>
              </a:ext>
            </a:extLst>
          </p:cNvPr>
          <p:cNvSpPr/>
          <p:nvPr/>
        </p:nvSpPr>
        <p:spPr>
          <a:xfrm>
            <a:off x="9160785" y="880970"/>
            <a:ext cx="2446002" cy="1405030"/>
          </a:xfrm>
          <a:prstGeom prst="wedgeRectCallout">
            <a:avLst>
              <a:gd name="adj1" fmla="val -81960"/>
              <a:gd name="adj2" fmla="val -4655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DoD 3 cycles annually</a:t>
            </a:r>
          </a:p>
          <a:p>
            <a:pPr algn="ctr"/>
            <a:r>
              <a:rPr lang="en-US" dirty="0"/>
              <a:t>“Dot1” Dec-Jan-Feb</a:t>
            </a:r>
          </a:p>
          <a:p>
            <a:pPr algn="ctr"/>
            <a:r>
              <a:rPr lang="en-US" dirty="0"/>
              <a:t>“Dot2” May-June-July</a:t>
            </a:r>
          </a:p>
          <a:p>
            <a:pPr algn="ctr"/>
            <a:r>
              <a:rPr lang="en-US" dirty="0"/>
              <a:t>“Dot3” Aug-Sept-Nov</a:t>
            </a:r>
          </a:p>
        </p:txBody>
      </p:sp>
    </p:spTree>
    <p:extLst>
      <p:ext uri="{BB962C8B-B14F-4D97-AF65-F5344CB8AC3E}">
        <p14:creationId xmlns:p14="http://schemas.microsoft.com/office/powerpoint/2010/main" val="1536530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51B07-726C-47B6-B59E-477827DA84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Commercialization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82E724-BDE0-431C-9566-4EA6C2DD09F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D74CA-0F91-4E37-905E-E42D7077E89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4C753-4040-4E2E-BDFA-FEBB3157F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7511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50BE3-2CDC-4801-9E0D-9B03A3DB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 Line Up Front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BD1DEC-8C7C-4E86-8571-C8203FC2D68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This is hard work!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618ED-FE24-46BD-8412-2E88794746E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1C3EB-3B9C-4FD6-A97D-28F512CDD9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DB74D5-93B9-4DEB-85E6-59E00E36B6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8DA8D6B-5CDC-4630-B526-D8E82149A7F7}"/>
              </a:ext>
            </a:extLst>
          </p:cNvPr>
          <p:cNvGraphicFramePr/>
          <p:nvPr/>
        </p:nvGraphicFramePr>
        <p:xfrm>
          <a:off x="2542232" y="1160000"/>
          <a:ext cx="7443224" cy="4962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Graphic 9" descr="Target">
            <a:extLst>
              <a:ext uri="{FF2B5EF4-FFF2-40B4-BE49-F238E27FC236}">
                <a16:creationId xmlns:a16="http://schemas.microsoft.com/office/drawing/2014/main" id="{508D45F9-A5C0-43C3-AAA7-78DAD4F2CE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23795" y="2551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9542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039E3AF-570B-407D-86D2-EA0A77B04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Commercialization Strategy</a:t>
            </a:r>
          </a:p>
        </p:txBody>
      </p:sp>
      <p:pic>
        <p:nvPicPr>
          <p:cNvPr id="25" name="Content Placeholder 24" descr="Lightbulb and gear">
            <a:extLst>
              <a:ext uri="{FF2B5EF4-FFF2-40B4-BE49-F238E27FC236}">
                <a16:creationId xmlns:a16="http://schemas.microsoft.com/office/drawing/2014/main" id="{31B2D248-30D2-4224-95CB-64193A643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466" y="255187"/>
            <a:ext cx="914400" cy="914400"/>
          </a:xfr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5F141CB-039E-4E28-B5E2-3703F818364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768425" y="63808"/>
            <a:ext cx="3202586" cy="208738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dirty="0"/>
              <a:t>Targeted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dirty="0"/>
              <a:t>Credible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dirty="0"/>
              <a:t>Specific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dirty="0"/>
              <a:t>Planned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dirty="0"/>
              <a:t>Quantified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FE94AD7-5C99-47E7-8613-E1E57375F3FD}" type="datetime1">
              <a:rPr lang="en-US" smtClean="0"/>
              <a:pPr/>
              <a:t>9/22/2021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55F0600-DEE7-4AD1-9ADF-59D6EA07DF46}" type="slidenum">
              <a:rPr lang="en-US" smtClean="0"/>
              <a:pPr/>
              <a:t>24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512304" y="594360"/>
            <a:ext cx="9155697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Diagram 6"/>
          <p:cNvGraphicFramePr/>
          <p:nvPr/>
        </p:nvGraphicFramePr>
        <p:xfrm>
          <a:off x="1512303" y="1277859"/>
          <a:ext cx="9148889" cy="4454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312C1594-FE4C-4A35-9533-41664366D5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562350" y="6450656"/>
            <a:ext cx="7486650" cy="404614"/>
          </a:xfrm>
        </p:spPr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6554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3AF2-FF4D-4846-B4A4-87B1DBDC5A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Adding Supplemental Funding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B78224-5135-4C6D-9584-1495CAE5837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90F1F0-C759-4EC5-A809-D41B99D90CE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675F7A-A62C-4DC6-A58A-A0E68EC38B5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355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8F97D-0006-47F8-A2B7-63625C4D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And Business Assistance (TABA)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257991-98CF-4B48-8E3A-9DE1C4F63B3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Focused on transitioning new technology to products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9BDC1-73CE-4F34-90C0-9BC4E523497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F4F61-39C0-45A6-82BD-3826BC8DD82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5448E-1481-4D18-977D-53800EC080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861AB1-913E-4212-8F96-C358D129C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879" y="1682088"/>
            <a:ext cx="2880360" cy="86177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tIns="4572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Engage with Customer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Technical Monitor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DoD Programs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Federal Programs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818301-DCFD-4330-9E0E-3905C02AF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515" y="2696025"/>
            <a:ext cx="2880360" cy="86177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tIns="4572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Markets and Industry Leaders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0" dirty="0">
                <a:solidFill>
                  <a:prstClr val="black"/>
                </a:solidFill>
                <a:latin typeface="Calibri" pitchFamily="34" charset="0"/>
              </a:rPr>
              <a:t>Market Research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Lead Organizations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Federal Funding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989D6-69B2-4675-9659-0428830A5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7151" y="3754923"/>
            <a:ext cx="2880360" cy="86177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tIns="4572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Recruit Transition Partner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Identify Partners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Develop Scope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Transition Plan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F6270F-F137-4D6C-8A1D-5A59D16AB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0787" y="4793167"/>
            <a:ext cx="2880360" cy="86177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tIns="4572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Phase II Commercialization Strategy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Develop Content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0" dirty="0">
                <a:solidFill>
                  <a:prstClr val="black"/>
                </a:solidFill>
                <a:latin typeface="Calibri" pitchFamily="34" charset="0"/>
              </a:rPr>
              <a:t>Develop Plan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Market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8C21EA-35CF-4A4B-9EEC-D5108984AD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6" y="2114184"/>
            <a:ext cx="498636" cy="4986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864174-373E-4B25-B356-5FA5563E7DFD}"/>
              </a:ext>
            </a:extLst>
          </p:cNvPr>
          <p:cNvSpPr txBox="1"/>
          <p:nvPr/>
        </p:nvSpPr>
        <p:spPr>
          <a:xfrm>
            <a:off x="8332117" y="1888086"/>
            <a:ext cx="3080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ask for it in your proposal Get a commercialization expert on your team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89759B-A06A-4AA1-9FFB-016243A6B36D}"/>
              </a:ext>
            </a:extLst>
          </p:cNvPr>
          <p:cNvCxnSpPr/>
          <p:nvPr/>
        </p:nvCxnSpPr>
        <p:spPr>
          <a:xfrm>
            <a:off x="8292594" y="1972620"/>
            <a:ext cx="0" cy="775414"/>
          </a:xfrm>
          <a:prstGeom prst="line">
            <a:avLst/>
          </a:prstGeom>
          <a:ln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05C051B-611B-404E-9F23-2A07FB6B1564}"/>
              </a:ext>
            </a:extLst>
          </p:cNvPr>
          <p:cNvSpPr txBox="1"/>
          <p:nvPr/>
        </p:nvSpPr>
        <p:spPr>
          <a:xfrm>
            <a:off x="1130347" y="3557799"/>
            <a:ext cx="2222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Phase I Budget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E1EBC4-FB5C-42BD-9B3A-DA7FCE8D5382}"/>
              </a:ext>
            </a:extLst>
          </p:cNvPr>
          <p:cNvSpPr txBox="1"/>
          <p:nvPr/>
        </p:nvSpPr>
        <p:spPr>
          <a:xfrm>
            <a:off x="3249896" y="4308054"/>
            <a:ext cx="1979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TABA Funding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A994E2A-DB67-45B0-8739-1B284F690BD9}"/>
              </a:ext>
            </a:extLst>
          </p:cNvPr>
          <p:cNvSpPr/>
          <p:nvPr/>
        </p:nvSpPr>
        <p:spPr>
          <a:xfrm>
            <a:off x="1313227" y="4002818"/>
            <a:ext cx="1862165" cy="1862165"/>
          </a:xfrm>
          <a:prstGeom prst="ellipse">
            <a:avLst/>
          </a:prstGeom>
          <a:gradFill flip="none" rotWithShape="1">
            <a:gsLst>
              <a:gs pos="59000">
                <a:srgbClr val="8AA3C2"/>
              </a:gs>
              <a:gs pos="0">
                <a:srgbClr val="4472C4">
                  <a:lumMod val="75000"/>
                </a:srgbClr>
              </a:gs>
              <a:gs pos="100000">
                <a:srgbClr val="4472C4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rnd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2D4C8E-3BA0-4305-A533-FAA1EC2D3B7F}"/>
              </a:ext>
            </a:extLst>
          </p:cNvPr>
          <p:cNvSpPr txBox="1"/>
          <p:nvPr/>
        </p:nvSpPr>
        <p:spPr>
          <a:xfrm>
            <a:off x="1708814" y="4403609"/>
            <a:ext cx="574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>
                <a:solidFill>
                  <a:prstClr val="white"/>
                </a:solidFill>
                <a:latin typeface="Calibri" panose="020F0502020204030204"/>
              </a:rPr>
              <a:t>$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3CA600-7093-45DC-B58C-59C33F61DDC6}"/>
              </a:ext>
            </a:extLst>
          </p:cNvPr>
          <p:cNvSpPr txBox="1"/>
          <p:nvPr/>
        </p:nvSpPr>
        <p:spPr>
          <a:xfrm>
            <a:off x="2148312" y="4403608"/>
            <a:ext cx="574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>
                <a:solidFill>
                  <a:prstClr val="white"/>
                </a:solidFill>
                <a:latin typeface="Calibri" panose="020F0502020204030204"/>
              </a:rPr>
              <a:t>$</a:t>
            </a:r>
          </a:p>
        </p:txBody>
      </p:sp>
      <p:sp>
        <p:nvSpPr>
          <p:cNvPr id="20" name="Plus 13">
            <a:extLst>
              <a:ext uri="{FF2B5EF4-FFF2-40B4-BE49-F238E27FC236}">
                <a16:creationId xmlns:a16="http://schemas.microsoft.com/office/drawing/2014/main" id="{3784169F-71D0-412A-9FB8-F0D89005D59C}"/>
              </a:ext>
            </a:extLst>
          </p:cNvPr>
          <p:cNvSpPr/>
          <p:nvPr/>
        </p:nvSpPr>
        <p:spPr>
          <a:xfrm>
            <a:off x="3352671" y="4660351"/>
            <a:ext cx="502176" cy="502176"/>
          </a:xfrm>
          <a:prstGeom prst="mathPlus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136294B-809F-4F9D-80FE-383C8D07AB5E}"/>
              </a:ext>
            </a:extLst>
          </p:cNvPr>
          <p:cNvSpPr/>
          <p:nvPr/>
        </p:nvSpPr>
        <p:spPr>
          <a:xfrm>
            <a:off x="3963343" y="4681298"/>
            <a:ext cx="465673" cy="465673"/>
          </a:xfrm>
          <a:prstGeom prst="ellipse">
            <a:avLst/>
          </a:prstGeom>
          <a:gradFill flip="none" rotWithShape="1">
            <a:gsLst>
              <a:gs pos="59000">
                <a:srgbClr val="8AA3C2"/>
              </a:gs>
              <a:gs pos="0">
                <a:srgbClr val="4472C4">
                  <a:lumMod val="75000"/>
                </a:srgbClr>
              </a:gs>
              <a:gs pos="100000">
                <a:srgbClr val="4472C4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rnd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4DFFAF-B6AE-4DB1-8025-4BCF13CD2B84}"/>
              </a:ext>
            </a:extLst>
          </p:cNvPr>
          <p:cNvSpPr txBox="1"/>
          <p:nvPr/>
        </p:nvSpPr>
        <p:spPr>
          <a:xfrm>
            <a:off x="4056006" y="4708164"/>
            <a:ext cx="36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>
                <a:solidFill>
                  <a:prstClr val="white"/>
                </a:solidFill>
                <a:latin typeface="Calibri" panose="020F0502020204030204"/>
              </a:rPr>
              <a:t>$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83753B-497B-401F-BB75-A93BA3E7355F}"/>
              </a:ext>
            </a:extLst>
          </p:cNvPr>
          <p:cNvSpPr txBox="1"/>
          <p:nvPr/>
        </p:nvSpPr>
        <p:spPr>
          <a:xfrm>
            <a:off x="3382221" y="5348577"/>
            <a:ext cx="1714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Up to $6.5k for Phase I</a:t>
            </a:r>
          </a:p>
        </p:txBody>
      </p:sp>
      <p:pic>
        <p:nvPicPr>
          <p:cNvPr id="24" name="Graphic 23" descr="Handshake">
            <a:extLst>
              <a:ext uri="{FF2B5EF4-FFF2-40B4-BE49-F238E27FC236}">
                <a16:creationId xmlns:a16="http://schemas.microsoft.com/office/drawing/2014/main" id="{CABB038E-C3EA-40E4-9D5A-750A05EAF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347" y="2551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1700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5BF5-7C1D-4A5D-8384-0A162226D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SBIR Training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0ECF9-E37C-470A-A08C-F3744A59E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DoD Agency Topics overview</a:t>
            </a:r>
          </a:p>
          <a:p>
            <a:r>
              <a:rPr lang="en-US" dirty="0"/>
              <a:t>How to research a topic and prepare to propose</a:t>
            </a:r>
          </a:p>
          <a:p>
            <a:r>
              <a:rPr lang="en-US" dirty="0"/>
              <a:t>Engaging with Collaborators </a:t>
            </a:r>
          </a:p>
          <a:p>
            <a:r>
              <a:rPr lang="en-US" dirty="0"/>
              <a:t>Spotting a “Wired Topic”</a:t>
            </a:r>
          </a:p>
          <a:p>
            <a:r>
              <a:rPr lang="en-US" dirty="0"/>
              <a:t>Bid/No-Bid Decision</a:t>
            </a:r>
          </a:p>
          <a:p>
            <a:r>
              <a:rPr lang="en-US" dirty="0"/>
              <a:t>Weigh the cost of bidding &amp; proposal strategy/basics</a:t>
            </a:r>
          </a:p>
          <a:p>
            <a:r>
              <a:rPr lang="en-US" dirty="0"/>
              <a:t>Efficient proposal preparation</a:t>
            </a:r>
          </a:p>
          <a:p>
            <a:r>
              <a:rPr lang="en-US" dirty="0"/>
              <a:t>Common Debrief Comments </a:t>
            </a:r>
          </a:p>
          <a:p>
            <a:r>
              <a:rPr lang="en-US" dirty="0"/>
              <a:t>Topic Search Tool—gratis support to small businesses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E8ED6-A65F-4B19-B56E-9C7088DF9B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Free Webinars Available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C49E8-4A49-4F17-8317-69241BF32D7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Jan 2021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BB85C-C258-43A6-9F39-42E32552E5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2021 TechOpp Consulting, Inc. All rights reserved.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F8FF6-21D1-454E-BBF6-2FE2F6464F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9" name="Graphic 8" descr="Professor female with solid fill">
            <a:extLst>
              <a:ext uri="{FF2B5EF4-FFF2-40B4-BE49-F238E27FC236}">
                <a16:creationId xmlns:a16="http://schemas.microsoft.com/office/drawing/2014/main" id="{F7FED009-4F7F-4DC6-9023-E823911DB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3948" y="255186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825183-FBDC-4A18-A81D-2A22F221DF77}"/>
              </a:ext>
            </a:extLst>
          </p:cNvPr>
          <p:cNvSpPr txBox="1"/>
          <p:nvPr/>
        </p:nvSpPr>
        <p:spPr>
          <a:xfrm>
            <a:off x="6923554" y="1440374"/>
            <a:ext cx="330021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https://techoppconsulting.com/</a:t>
            </a:r>
          </a:p>
        </p:txBody>
      </p:sp>
    </p:spTree>
    <p:extLst>
      <p:ext uri="{BB962C8B-B14F-4D97-AF65-F5344CB8AC3E}">
        <p14:creationId xmlns:p14="http://schemas.microsoft.com/office/powerpoint/2010/main" val="1845924423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014797-BC6E-40BF-B581-156213AA3F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www.TechOppConsulting.com | 540-552-2680</a:t>
            </a:r>
          </a:p>
          <a:p>
            <a:r>
              <a:rPr lang="en-US" dirty="0"/>
              <a:t>© 2021, TechOpp Consulting, Inc.,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CA8B18-433F-4D0D-B8E4-6B0F5E3A1D9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F01E2-877E-4785-8E2F-303F13AA8F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Randy Simpson, COO</a:t>
            </a:r>
          </a:p>
          <a:p>
            <a:r>
              <a:rPr lang="en-US" dirty="0">
                <a:hlinkClick r:id="rId2"/>
              </a:rPr>
              <a:t>Randy.Simpson@techoppconsulting.com</a:t>
            </a:r>
            <a:endParaRPr lang="en-US" dirty="0"/>
          </a:p>
          <a:p>
            <a:r>
              <a:rPr lang="en-US"/>
              <a:t>540.744.5854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02690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E51EA-BFEA-4ADD-9078-546132B79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63808"/>
            <a:ext cx="6987806" cy="1297159"/>
          </a:xfrm>
        </p:spPr>
        <p:txBody>
          <a:bodyPr/>
          <a:lstStyle/>
          <a:p>
            <a:r>
              <a:rPr lang="en-US" dirty="0"/>
              <a:t>TechOpp Consulting, Inc.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351680-4BEB-4A5E-A1DF-5FCA81CE3B0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782493" y="153377"/>
            <a:ext cx="3202586" cy="1118019"/>
          </a:xfrm>
        </p:spPr>
        <p:txBody>
          <a:bodyPr/>
          <a:lstStyle/>
          <a:p>
            <a:r>
              <a:rPr lang="en-US" dirty="0"/>
              <a:t>Engineers, PI’s, proposal writers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FCAB7-03D8-4DE2-9025-88767A87FC2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890BC-E895-434B-A2E4-6900F0F39A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5E546-5AD9-4386-A3D5-DE9E21E7D7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F75EC-F89D-4915-95DC-31C214BA0300}"/>
              </a:ext>
            </a:extLst>
          </p:cNvPr>
          <p:cNvSpPr txBox="1"/>
          <p:nvPr/>
        </p:nvSpPr>
        <p:spPr>
          <a:xfrm>
            <a:off x="5728913" y="2964971"/>
            <a:ext cx="1481665" cy="459352"/>
          </a:xfrm>
          <a:prstGeom prst="rect">
            <a:avLst/>
          </a:prstGeom>
          <a:noFill/>
        </p:spPr>
        <p:txBody>
          <a:bodyPr wrap="square" lIns="89150" tIns="44575" rIns="89150" bIns="44575" rtlCol="0">
            <a:spAutoFit/>
          </a:bodyPr>
          <a:lstStyle/>
          <a:p>
            <a:pPr algn="ctr"/>
            <a:r>
              <a:rPr lang="en-US" sz="1200" dirty="0"/>
              <a:t>Bob Fielder</a:t>
            </a:r>
          </a:p>
          <a:p>
            <a:pPr algn="ctr"/>
            <a:r>
              <a:rPr lang="en-US" sz="1200" dirty="0"/>
              <a:t>President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30E446-2E91-4935-B393-BFD1A88EF9B0}"/>
              </a:ext>
            </a:extLst>
          </p:cNvPr>
          <p:cNvSpPr txBox="1"/>
          <p:nvPr/>
        </p:nvSpPr>
        <p:spPr>
          <a:xfrm>
            <a:off x="2634665" y="3498979"/>
            <a:ext cx="1616239" cy="459352"/>
          </a:xfrm>
          <a:prstGeom prst="rect">
            <a:avLst/>
          </a:prstGeom>
          <a:noFill/>
        </p:spPr>
        <p:txBody>
          <a:bodyPr wrap="square" lIns="89150" tIns="44575" rIns="89150" bIns="44575" rtlCol="0">
            <a:spAutoFit/>
          </a:bodyPr>
          <a:lstStyle/>
          <a:p>
            <a:pPr algn="ctr"/>
            <a:r>
              <a:rPr lang="en-US" sz="1200" dirty="0"/>
              <a:t>Randy Simpson</a:t>
            </a:r>
          </a:p>
          <a:p>
            <a:pPr algn="ctr"/>
            <a:r>
              <a:rPr lang="en-US" sz="1200" dirty="0"/>
              <a:t>COO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E550B2-5396-49C9-B64A-561DDD5E58E1}"/>
              </a:ext>
            </a:extLst>
          </p:cNvPr>
          <p:cNvSpPr txBox="1"/>
          <p:nvPr/>
        </p:nvSpPr>
        <p:spPr>
          <a:xfrm>
            <a:off x="6471838" y="5893369"/>
            <a:ext cx="1730263" cy="459352"/>
          </a:xfrm>
          <a:prstGeom prst="rect">
            <a:avLst/>
          </a:prstGeom>
          <a:noFill/>
        </p:spPr>
        <p:txBody>
          <a:bodyPr wrap="square" lIns="89150" tIns="44575" rIns="89150" bIns="44575" rtlCol="0">
            <a:spAutoFit/>
          </a:bodyPr>
          <a:lstStyle/>
          <a:p>
            <a:pPr algn="ctr"/>
            <a:r>
              <a:rPr lang="en-US" sz="1200" dirty="0"/>
              <a:t>Mary Ann Bonadeo</a:t>
            </a:r>
          </a:p>
          <a:p>
            <a:pPr algn="ctr"/>
            <a:r>
              <a:rPr lang="en-US" sz="1200" dirty="0"/>
              <a:t>Senior Project Manager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AE0FDC-94AB-4383-A696-B2D6B5B39CE2}"/>
              </a:ext>
            </a:extLst>
          </p:cNvPr>
          <p:cNvSpPr txBox="1"/>
          <p:nvPr/>
        </p:nvSpPr>
        <p:spPr>
          <a:xfrm>
            <a:off x="2605410" y="5887215"/>
            <a:ext cx="1600200" cy="459352"/>
          </a:xfrm>
          <a:prstGeom prst="rect">
            <a:avLst/>
          </a:prstGeom>
          <a:noFill/>
        </p:spPr>
        <p:txBody>
          <a:bodyPr wrap="square" lIns="89150" tIns="44575" rIns="89150" bIns="44575" rtlCol="0">
            <a:spAutoFit/>
          </a:bodyPr>
          <a:lstStyle/>
          <a:p>
            <a:pPr algn="ctr"/>
            <a:r>
              <a:rPr lang="en-US" sz="1200" dirty="0"/>
              <a:t>Bill Wilson</a:t>
            </a:r>
          </a:p>
          <a:p>
            <a:pPr algn="ctr"/>
            <a:r>
              <a:rPr lang="en-US" sz="1200" dirty="0"/>
              <a:t>Project Manager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0241D0-AE33-40CA-95DA-6820B7B035C4}"/>
              </a:ext>
            </a:extLst>
          </p:cNvPr>
          <p:cNvSpPr txBox="1"/>
          <p:nvPr/>
        </p:nvSpPr>
        <p:spPr>
          <a:xfrm>
            <a:off x="4504280" y="5890739"/>
            <a:ext cx="1730263" cy="459352"/>
          </a:xfrm>
          <a:prstGeom prst="rect">
            <a:avLst/>
          </a:prstGeom>
          <a:noFill/>
        </p:spPr>
        <p:txBody>
          <a:bodyPr wrap="square" lIns="89150" tIns="44575" rIns="89150" bIns="44575" rtlCol="0">
            <a:spAutoFit/>
          </a:bodyPr>
          <a:lstStyle/>
          <a:p>
            <a:pPr algn="ctr"/>
            <a:r>
              <a:rPr lang="en-US" sz="1200" dirty="0"/>
              <a:t>Andrea Hill</a:t>
            </a:r>
          </a:p>
          <a:p>
            <a:pPr algn="ctr"/>
            <a:r>
              <a:rPr lang="en-US" sz="1200" dirty="0"/>
              <a:t>Senior Project Manager</a:t>
            </a:r>
          </a:p>
        </p:txBody>
      </p:sp>
      <p:pic>
        <p:nvPicPr>
          <p:cNvPr id="30" name="Picture 29" descr="A person smiling for the picture&#10;&#10;Description automatically generated with low confidence">
            <a:extLst>
              <a:ext uri="{FF2B5EF4-FFF2-40B4-BE49-F238E27FC236}">
                <a16:creationId xmlns:a16="http://schemas.microsoft.com/office/drawing/2014/main" id="{511FED5B-D491-4003-BE80-594721A600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5" r="19098"/>
          <a:stretch/>
        </p:blipFill>
        <p:spPr>
          <a:xfrm>
            <a:off x="8730388" y="4288985"/>
            <a:ext cx="1066801" cy="160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AF54EA5-37C4-4C17-9EF7-3F5A33E863EC}"/>
              </a:ext>
            </a:extLst>
          </p:cNvPr>
          <p:cNvSpPr txBox="1"/>
          <p:nvPr/>
        </p:nvSpPr>
        <p:spPr>
          <a:xfrm>
            <a:off x="8502597" y="5896110"/>
            <a:ext cx="1600200" cy="459352"/>
          </a:xfrm>
          <a:prstGeom prst="rect">
            <a:avLst/>
          </a:prstGeom>
          <a:noFill/>
        </p:spPr>
        <p:txBody>
          <a:bodyPr wrap="square" lIns="89150" tIns="44575" rIns="89150" bIns="44575" rtlCol="0">
            <a:spAutoFit/>
          </a:bodyPr>
          <a:lstStyle/>
          <a:p>
            <a:pPr algn="ctr"/>
            <a:r>
              <a:rPr lang="en-US" sz="1200" dirty="0"/>
              <a:t>Brian Philips</a:t>
            </a:r>
          </a:p>
          <a:p>
            <a:pPr algn="ctr"/>
            <a:r>
              <a:rPr lang="en-US" sz="1200" dirty="0"/>
              <a:t>Project Manager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A0AF8C-1EF5-4349-85F4-CC57A4337200}"/>
              </a:ext>
            </a:extLst>
          </p:cNvPr>
          <p:cNvSpPr txBox="1"/>
          <p:nvPr/>
        </p:nvSpPr>
        <p:spPr>
          <a:xfrm>
            <a:off x="8455671" y="3497700"/>
            <a:ext cx="1616239" cy="459352"/>
          </a:xfrm>
          <a:prstGeom prst="rect">
            <a:avLst/>
          </a:prstGeom>
          <a:noFill/>
        </p:spPr>
        <p:txBody>
          <a:bodyPr wrap="square" lIns="89150" tIns="44575" rIns="89150" bIns="44575" rtlCol="0">
            <a:spAutoFit/>
          </a:bodyPr>
          <a:lstStyle/>
          <a:p>
            <a:pPr algn="ctr"/>
            <a:r>
              <a:rPr lang="en-US" sz="1200" dirty="0"/>
              <a:t>Leigh Midkiff</a:t>
            </a:r>
          </a:p>
          <a:p>
            <a:pPr algn="ctr"/>
            <a:r>
              <a:rPr lang="en-US" sz="1200" dirty="0"/>
              <a:t>Operations Manager</a:t>
            </a:r>
          </a:p>
        </p:txBody>
      </p:sp>
      <p:pic>
        <p:nvPicPr>
          <p:cNvPr id="10" name="Picture 9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A24C0134-683F-4899-97DF-9668536FF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70" y="4287015"/>
            <a:ext cx="1066800" cy="160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person, wall, indoor, suit&#10;&#10;Description automatically generated">
            <a:extLst>
              <a:ext uri="{FF2B5EF4-FFF2-40B4-BE49-F238E27FC236}">
                <a16:creationId xmlns:a16="http://schemas.microsoft.com/office/drawing/2014/main" id="{7D6E9C22-D34F-4F5D-B0EE-28A84AD69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45" y="1346832"/>
            <a:ext cx="1066800" cy="1600200"/>
          </a:xfrm>
          <a:prstGeom prst="rect">
            <a:avLst/>
          </a:prstGeom>
        </p:spPr>
      </p:pic>
      <p:pic>
        <p:nvPicPr>
          <p:cNvPr id="14" name="Picture 1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3063A7A-2576-41A3-AC90-96CC41199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839" y="4287015"/>
            <a:ext cx="1066800" cy="160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E70FC0E7-2FBE-49F1-B84C-7118398C08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89" y="1922438"/>
            <a:ext cx="1066800" cy="1600200"/>
          </a:xfrm>
          <a:prstGeom prst="rect">
            <a:avLst/>
          </a:prstGeom>
        </p:spPr>
      </p:pic>
      <p:pic>
        <p:nvPicPr>
          <p:cNvPr id="20" name="Picture 19" descr="A person in a suit smiling&#10;&#10;Description automatically generated with low confidence">
            <a:extLst>
              <a:ext uri="{FF2B5EF4-FFF2-40B4-BE49-F238E27FC236}">
                <a16:creationId xmlns:a16="http://schemas.microsoft.com/office/drawing/2014/main" id="{3CBDDA11-A2E8-41F5-BB4F-3005EE18EC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384" y="1856068"/>
            <a:ext cx="1066800" cy="1600200"/>
          </a:xfrm>
          <a:prstGeom prst="rect">
            <a:avLst/>
          </a:prstGeom>
        </p:spPr>
      </p:pic>
      <p:pic>
        <p:nvPicPr>
          <p:cNvPr id="22" name="Picture 21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98D4531D-6FB7-42D4-BF2F-A84199570A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54" y="4287015"/>
            <a:ext cx="1066800" cy="160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 descr="A picture containing person, wall, indoor, suit&#10;&#10;Description automatically generated">
            <a:extLst>
              <a:ext uri="{FF2B5EF4-FFF2-40B4-BE49-F238E27FC236}">
                <a16:creationId xmlns:a16="http://schemas.microsoft.com/office/drawing/2014/main" id="{AD0EE5C7-1A63-4FAC-BD91-B5EAFB3D8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45" y="1360967"/>
            <a:ext cx="1066800" cy="160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7DE79804-9321-4648-A397-38F391816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89" y="1874654"/>
            <a:ext cx="1066800" cy="160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 descr="A person in a suit smiling&#10;&#10;Description automatically generated with low confidence">
            <a:extLst>
              <a:ext uri="{FF2B5EF4-FFF2-40B4-BE49-F238E27FC236}">
                <a16:creationId xmlns:a16="http://schemas.microsoft.com/office/drawing/2014/main" id="{B9162817-C3EC-4044-818C-5652AA8BE2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384" y="1870203"/>
            <a:ext cx="1066800" cy="160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618818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DDE57-B7B2-4ACE-9DAF-2BD54DB2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Mission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F3A7A-2805-4466-9D1D-05BA65F8594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Moving technology from ideas to products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A9126-21BC-4ADD-A09C-115A0DB0541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547E6-1E62-4680-A262-704C44ACBD6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1EBE6-F1F9-4DC1-AC6B-9E0D594D46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D51747-240F-4F41-AAF4-C9052630117B}"/>
              </a:ext>
            </a:extLst>
          </p:cNvPr>
          <p:cNvSpPr txBox="1"/>
          <p:nvPr/>
        </p:nvSpPr>
        <p:spPr>
          <a:xfrm>
            <a:off x="2141416" y="5747167"/>
            <a:ext cx="303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 300 Clients  | 37 States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50727B-0F27-41D3-9916-16BFED4846F7}"/>
              </a:ext>
            </a:extLst>
          </p:cNvPr>
          <p:cNvSpPr txBox="1"/>
          <p:nvPr/>
        </p:nvSpPr>
        <p:spPr>
          <a:xfrm>
            <a:off x="7588482" y="5747167"/>
            <a:ext cx="295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Spanning the STEM Spectrum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2750CF-54C6-4FE5-A098-1577EA0E54DC}"/>
              </a:ext>
            </a:extLst>
          </p:cNvPr>
          <p:cNvGrpSpPr/>
          <p:nvPr/>
        </p:nvGrpSpPr>
        <p:grpSpPr>
          <a:xfrm>
            <a:off x="1658362" y="1112969"/>
            <a:ext cx="9390638" cy="2135131"/>
            <a:chOff x="662939" y="1442581"/>
            <a:chExt cx="7818120" cy="31498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1B5C96B-14D7-4788-8911-01C389C24A36}"/>
                </a:ext>
              </a:extLst>
            </p:cNvPr>
            <p:cNvGrpSpPr/>
            <p:nvPr/>
          </p:nvGrpSpPr>
          <p:grpSpPr>
            <a:xfrm>
              <a:off x="662940" y="1442581"/>
              <a:ext cx="7818119" cy="3149878"/>
              <a:chOff x="-1325879" y="955765"/>
              <a:chExt cx="9326880" cy="375775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DE19325-4931-4350-A6B7-8ED5910C7E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656" t="14667" r="10423" b="14667"/>
              <a:stretch/>
            </p:blipFill>
            <p:spPr>
              <a:xfrm>
                <a:off x="-1325879" y="960120"/>
                <a:ext cx="3108960" cy="374904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9BBBFCA-0E01-4E0C-B157-1D32A66D90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89" t="14667" r="16224" b="14667"/>
              <a:stretch/>
            </p:blipFill>
            <p:spPr>
              <a:xfrm>
                <a:off x="1783081" y="960120"/>
                <a:ext cx="3108960" cy="374904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246F1EB-0571-4CEA-BD25-4070DA5610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90" t="14683" r="26352" b="14664"/>
              <a:stretch/>
            </p:blipFill>
            <p:spPr>
              <a:xfrm>
                <a:off x="4892041" y="955765"/>
                <a:ext cx="3108960" cy="3749040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64BAAFB-C8BA-4452-A610-B799F6DE0C04}"/>
                  </a:ext>
                </a:extLst>
              </p:cNvPr>
              <p:cNvSpPr/>
              <p:nvPr/>
            </p:nvSpPr>
            <p:spPr>
              <a:xfrm>
                <a:off x="-1325879" y="964475"/>
                <a:ext cx="9326879" cy="3749040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alpha val="10000"/>
                    </a:schemeClr>
                  </a:gs>
                  <a:gs pos="53000">
                    <a:schemeClr val="tx1">
                      <a:alpha val="50000"/>
                    </a:schemeClr>
                  </a:gs>
                  <a:gs pos="100000">
                    <a:schemeClr val="tx1">
                      <a:lumMod val="75000"/>
                      <a:lumOff val="25000"/>
                      <a:alpha val="1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AD29C9-6C0F-4E0A-8EFA-E73169E52E78}"/>
                </a:ext>
              </a:extLst>
            </p:cNvPr>
            <p:cNvSpPr txBox="1"/>
            <p:nvPr/>
          </p:nvSpPr>
          <p:spPr>
            <a:xfrm>
              <a:off x="662939" y="2717383"/>
              <a:ext cx="2606037" cy="5807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spc="600">
                  <a:solidFill>
                    <a:schemeClr val="bg1"/>
                  </a:solidFill>
                </a:rPr>
                <a:t>Identify</a:t>
              </a:r>
            </a:p>
            <a:p>
              <a:pPr algn="ctr"/>
              <a:r>
                <a:rPr lang="en-US" b="1" spc="600">
                  <a:solidFill>
                    <a:schemeClr val="bg1"/>
                  </a:solidFill>
                </a:rPr>
                <a:t>Opportunities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3CC399-87BE-4C29-B995-16946545CAA6}"/>
                </a:ext>
              </a:extLst>
            </p:cNvPr>
            <p:cNvSpPr txBox="1"/>
            <p:nvPr/>
          </p:nvSpPr>
          <p:spPr>
            <a:xfrm>
              <a:off x="3268980" y="2717383"/>
              <a:ext cx="260603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spc="600">
                  <a:solidFill>
                    <a:schemeClr val="bg1"/>
                  </a:solidFill>
                </a:rPr>
                <a:t>Secure</a:t>
              </a:r>
            </a:p>
            <a:p>
              <a:pPr algn="ctr"/>
              <a:r>
                <a:rPr lang="en-US" b="1" spc="600">
                  <a:solidFill>
                    <a:schemeClr val="bg1"/>
                  </a:solidFill>
                </a:rPr>
                <a:t>Funding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5E898F-ADF1-44EE-84F7-B324A688C9CB}"/>
                </a:ext>
              </a:extLst>
            </p:cNvPr>
            <p:cNvSpPr txBox="1"/>
            <p:nvPr/>
          </p:nvSpPr>
          <p:spPr>
            <a:xfrm>
              <a:off x="5875020" y="2717383"/>
              <a:ext cx="260603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spc="600">
                  <a:solidFill>
                    <a:schemeClr val="bg1"/>
                  </a:solidFill>
                </a:rPr>
                <a:t>Establish</a:t>
              </a:r>
            </a:p>
            <a:p>
              <a:pPr algn="ctr"/>
              <a:r>
                <a:rPr lang="en-US" b="1" spc="600">
                  <a:solidFill>
                    <a:schemeClr val="bg1"/>
                  </a:solidFill>
                </a:rPr>
                <a:t>Partnerships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689BC0C-1020-4BD2-AF15-7DAC45AF39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5F5F9"/>
              </a:clrFrom>
              <a:clrTo>
                <a:srgbClr val="E5F5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8636" y="3400492"/>
            <a:ext cx="3839183" cy="2419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453497-CB7C-4CBC-BA5C-1A70088BF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182" y="3502431"/>
            <a:ext cx="4901654" cy="2215293"/>
          </a:xfrm>
          <a:prstGeom prst="rect">
            <a:avLst/>
          </a:prstGeom>
        </p:spPr>
      </p:pic>
      <p:pic>
        <p:nvPicPr>
          <p:cNvPr id="21" name="Graphic 20" descr="Bullseye">
            <a:extLst>
              <a:ext uri="{FF2B5EF4-FFF2-40B4-BE49-F238E27FC236}">
                <a16:creationId xmlns:a16="http://schemas.microsoft.com/office/drawing/2014/main" id="{BE56D8C3-BE0D-46CD-AADB-D7768EA3D6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7981" y="2551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7346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A9F1E-F9AD-44DC-A87C-E53A9DF16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We Provide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4779A8-782C-44B1-B5A7-25AE01B2E25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Technology transition, proposal support, training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BFD3A-4069-43DC-9C6A-F30B397BC9D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139B9-3EDA-495F-A233-B7D0179CC3D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86BF4-C18F-435F-BD11-D1AA0A47E1E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91D755-DBC0-4AAD-9E91-B8A6BE56B5E3}"/>
              </a:ext>
            </a:extLst>
          </p:cNvPr>
          <p:cNvGrpSpPr/>
          <p:nvPr/>
        </p:nvGrpSpPr>
        <p:grpSpPr>
          <a:xfrm>
            <a:off x="6623981" y="1918744"/>
            <a:ext cx="3922556" cy="4057300"/>
            <a:chOff x="7222057" y="1918744"/>
            <a:chExt cx="3922556" cy="40573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A458CD-86E9-4CFB-A1E5-50B9BE1841CF}"/>
                </a:ext>
              </a:extLst>
            </p:cNvPr>
            <p:cNvSpPr txBox="1"/>
            <p:nvPr/>
          </p:nvSpPr>
          <p:spPr>
            <a:xfrm>
              <a:off x="9643857" y="1918744"/>
              <a:ext cx="1237162" cy="502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Technology Profile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9E5750A-B7F5-46E6-ABC3-EDFEADC45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8951" y="2445931"/>
              <a:ext cx="1098307" cy="1464410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FFC3C-48D5-4BD7-828C-FCE7B05B2072}"/>
                </a:ext>
              </a:extLst>
            </p:cNvPr>
            <p:cNvSpPr txBox="1"/>
            <p:nvPr/>
          </p:nvSpPr>
          <p:spPr>
            <a:xfrm>
              <a:off x="7349913" y="1923263"/>
              <a:ext cx="1471216" cy="502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Identify Specific Targets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D048A8-DE63-4DA3-93D5-AAD5BF1C2A7E}"/>
                </a:ext>
              </a:extLst>
            </p:cNvPr>
            <p:cNvSpPr txBox="1"/>
            <p:nvPr/>
          </p:nvSpPr>
          <p:spPr>
            <a:xfrm>
              <a:off x="7440880" y="5470411"/>
              <a:ext cx="1186686" cy="502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Transition Partners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01C05E-C7C0-4099-9FBA-3DFAD52647E1}"/>
                </a:ext>
              </a:extLst>
            </p:cNvPr>
            <p:cNvSpPr txBox="1"/>
            <p:nvPr/>
          </p:nvSpPr>
          <p:spPr>
            <a:xfrm>
              <a:off x="9537589" y="5473283"/>
              <a:ext cx="1230896" cy="502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Technology Insertion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10C45FD-2C8E-4B01-B8C6-078A761AB7EA}"/>
                </a:ext>
              </a:extLst>
            </p:cNvPr>
            <p:cNvCxnSpPr/>
            <p:nvPr/>
          </p:nvCxnSpPr>
          <p:spPr>
            <a:xfrm>
              <a:off x="8947999" y="5081867"/>
              <a:ext cx="38637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4773D7A-8BD6-4645-A8D0-5CC115921866}"/>
                </a:ext>
              </a:extLst>
            </p:cNvPr>
            <p:cNvCxnSpPr/>
            <p:nvPr/>
          </p:nvCxnSpPr>
          <p:spPr>
            <a:xfrm flipH="1">
              <a:off x="8947999" y="4027493"/>
              <a:ext cx="386376" cy="30469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F58157A-9521-40C8-AFFA-757F3B63ED9E}"/>
                </a:ext>
              </a:extLst>
            </p:cNvPr>
            <p:cNvCxnSpPr/>
            <p:nvPr/>
          </p:nvCxnSpPr>
          <p:spPr>
            <a:xfrm>
              <a:off x="8957014" y="3192780"/>
              <a:ext cx="38637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D3421B9-0F88-4175-8DB9-E5A895F98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9557" y="3029944"/>
              <a:ext cx="990023" cy="658984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312E141-89F2-4795-AE93-1F426D4240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88" t="19268" r="16948" b="16527"/>
            <a:stretch/>
          </p:blipFill>
          <p:spPr>
            <a:xfrm>
              <a:off x="9394599" y="4794795"/>
              <a:ext cx="655890" cy="658984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1F062EA-6A39-45D8-899C-F203EF1C5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3038" y="4794795"/>
              <a:ext cx="991575" cy="658984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E6BD251-E4EE-498B-B825-26454D13C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4427" y="4159289"/>
              <a:ext cx="1171527" cy="658984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C21B342-DBE2-4F09-AC91-981495008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08" t="7833" r="19307" b="20053"/>
            <a:stretch/>
          </p:blipFill>
          <p:spPr>
            <a:xfrm>
              <a:off x="7223134" y="3033221"/>
              <a:ext cx="558205" cy="658984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A24A9B9-F742-483C-8A4A-6DBEF4773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592" y="2450023"/>
              <a:ext cx="993131" cy="658984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FB357D-DDF7-46DB-BC87-6B757725A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057" y="4373888"/>
              <a:ext cx="1659409" cy="1106362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8E0F4BF-0A8B-4834-B328-0EA0A22E2999}"/>
              </a:ext>
            </a:extLst>
          </p:cNvPr>
          <p:cNvSpPr txBox="1"/>
          <p:nvPr/>
        </p:nvSpPr>
        <p:spPr>
          <a:xfrm>
            <a:off x="6874342" y="1318621"/>
            <a:ext cx="3421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Technology Transition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A87C7F-EB0D-4862-999B-7E38ECC2180C}"/>
              </a:ext>
            </a:extLst>
          </p:cNvPr>
          <p:cNvSpPr txBox="1"/>
          <p:nvPr/>
        </p:nvSpPr>
        <p:spPr>
          <a:xfrm>
            <a:off x="1295247" y="5129321"/>
            <a:ext cx="1697959" cy="36933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Phase 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02E35C-DD03-4AB0-9AC3-638F42F3A33A}"/>
              </a:ext>
            </a:extLst>
          </p:cNvPr>
          <p:cNvSpPr txBox="1"/>
          <p:nvPr/>
        </p:nvSpPr>
        <p:spPr>
          <a:xfrm>
            <a:off x="3195597" y="5129321"/>
            <a:ext cx="1697959" cy="36933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Phase II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BFECDBF-3A5A-4481-AAC6-5ADAA4E0F6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3809" y="1898012"/>
            <a:ext cx="4338442" cy="33647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2F8714-F778-4E26-8A3C-A025E9C6392B}"/>
              </a:ext>
            </a:extLst>
          </p:cNvPr>
          <p:cNvSpPr txBox="1"/>
          <p:nvPr/>
        </p:nvSpPr>
        <p:spPr>
          <a:xfrm>
            <a:off x="1476288" y="1323568"/>
            <a:ext cx="3593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Proposal Development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26FD5F-6B82-4756-8032-58408081D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4732" y="6044935"/>
            <a:ext cx="4081055" cy="307777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60000"/>
                  <a:lumOff val="40000"/>
                </a:srgbClr>
              </a:gs>
              <a:gs pos="100000">
                <a:srgbClr val="4472C4">
                  <a:lumMod val="20000"/>
                  <a:lumOff val="80000"/>
                </a:srgbClr>
              </a:gs>
            </a:gsLst>
            <a:lin ang="16200000" scaled="1"/>
            <a:tileRect/>
          </a:gradFill>
          <a:ln w="6350">
            <a:solidFill>
              <a:sysClr val="window" lastClr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4572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Emphasize Direct Engagement with End Users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53EC22-F2DE-40CB-93FF-563F51C7D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503" y="5648824"/>
            <a:ext cx="4081055" cy="307777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60000"/>
                  <a:lumOff val="40000"/>
                </a:srgbClr>
              </a:gs>
              <a:gs pos="100000">
                <a:srgbClr val="4472C4">
                  <a:lumMod val="20000"/>
                  <a:lumOff val="80000"/>
                </a:srgbClr>
              </a:gs>
            </a:gsLst>
            <a:lin ang="16200000" scaled="1"/>
            <a:tileRect/>
          </a:gradFill>
          <a:ln w="6350">
            <a:solidFill>
              <a:sysClr val="window" lastClr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4572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>
                <a:solidFill>
                  <a:prstClr val="black"/>
                </a:solidFill>
                <a:latin typeface="Calibri" pitchFamily="34" charset="0"/>
              </a:rPr>
              <a:t>Client Win Rates exceed National Averages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A53D9C93-42F6-4082-AF51-E654614FF3F3}"/>
              </a:ext>
            </a:extLst>
          </p:cNvPr>
          <p:cNvSpPr/>
          <p:nvPr/>
        </p:nvSpPr>
        <p:spPr>
          <a:xfrm>
            <a:off x="1103809" y="314430"/>
            <a:ext cx="2650869" cy="784130"/>
          </a:xfrm>
          <a:prstGeom prst="wedgeRectCallout">
            <a:avLst>
              <a:gd name="adj1" fmla="val 16924"/>
              <a:gd name="adj2" fmla="val 766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Vet opportunities with small businesses--gratis</a:t>
            </a:r>
          </a:p>
        </p:txBody>
      </p:sp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A95A26AC-6C34-4458-81EB-92234F95BC61}"/>
              </a:ext>
            </a:extLst>
          </p:cNvPr>
          <p:cNvSpPr/>
          <p:nvPr/>
        </p:nvSpPr>
        <p:spPr>
          <a:xfrm>
            <a:off x="10750378" y="1360967"/>
            <a:ext cx="1231608" cy="1118019"/>
          </a:xfrm>
          <a:prstGeom prst="wedgeRectCallout">
            <a:avLst>
              <a:gd name="adj1" fmla="val -89058"/>
              <a:gd name="adj2" fmla="val -2954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Typically Gov’t Funded</a:t>
            </a:r>
          </a:p>
        </p:txBody>
      </p:sp>
    </p:spTree>
    <p:extLst>
      <p:ext uri="{BB962C8B-B14F-4D97-AF65-F5344CB8AC3E}">
        <p14:creationId xmlns:p14="http://schemas.microsoft.com/office/powerpoint/2010/main" val="4275168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52AD-1929-49C4-A388-1267593C7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Randy’s bio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EA3330-A14A-4129-9683-BA944FB83C3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Aerospace &amp; Defense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107B7-1A9E-478C-9DA4-069E7056FCD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8C3B4B-169D-4EB2-AB63-4E56F885FD8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9E9C7-AE51-44E5-8EC5-A139338F4D3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F86845-A463-435D-A0B0-29BE927FB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1461716"/>
            <a:ext cx="2034716" cy="617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E3DBCB-D0B9-4839-8B98-8391CFFAA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784" y="2168516"/>
            <a:ext cx="1745131" cy="602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918684-F107-4BF0-B352-7C8BFA0E8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038" y="2925617"/>
            <a:ext cx="2522439" cy="624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26EDD4-23A0-42A7-8059-F2191D018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1998" y="1933724"/>
            <a:ext cx="784928" cy="4191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4F0EF8-2023-47E3-BFCE-C33A6B723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521" y="3705580"/>
            <a:ext cx="2270957" cy="6553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A74670-096E-4EE3-AB9F-6470E03D7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0380" y="5103355"/>
            <a:ext cx="1783235" cy="5258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C0EA39-8B70-4539-BDB0-30E78BFE97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9478" y="2546470"/>
            <a:ext cx="1486029" cy="594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D3E0EE-ABAE-48AF-92AC-E89154C3C1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9137" y="3501307"/>
            <a:ext cx="2065199" cy="7239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0FD879-27A3-43B7-9709-D487C880DA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7693" y="4418289"/>
            <a:ext cx="701101" cy="8001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62BA20-50F9-4606-9084-E7DD19C328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9634" y="3947345"/>
            <a:ext cx="3200400" cy="4284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A7EBA94-BC2E-437C-A678-07191910854A}"/>
              </a:ext>
            </a:extLst>
          </p:cNvPr>
          <p:cNvGrpSpPr>
            <a:grpSpLocks noChangeAspect="1"/>
          </p:cNvGrpSpPr>
          <p:nvPr/>
        </p:nvGrpSpPr>
        <p:grpSpPr>
          <a:xfrm>
            <a:off x="1179634" y="4610024"/>
            <a:ext cx="3200400" cy="482975"/>
            <a:chOff x="1179629" y="4924785"/>
            <a:chExt cx="6027943" cy="90968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4926950-1CD7-499D-BEA3-1E22D7781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79629" y="4958096"/>
              <a:ext cx="1668925" cy="87637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C901D80-9CC2-42B9-B330-13A72F1CF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48554" y="4924785"/>
              <a:ext cx="4359018" cy="89161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1BA00E4-BEDE-4519-A89D-DB1650A5B781}"/>
              </a:ext>
            </a:extLst>
          </p:cNvPr>
          <p:cNvSpPr txBox="1"/>
          <p:nvPr/>
        </p:nvSpPr>
        <p:spPr>
          <a:xfrm>
            <a:off x="6029193" y="4486075"/>
            <a:ext cx="700833" cy="400110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/>
              <a:t>OMS</a:t>
            </a: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29B08E1D-8CBD-40F6-AF3A-681C3A3D300C}"/>
              </a:ext>
            </a:extLst>
          </p:cNvPr>
          <p:cNvSpPr/>
          <p:nvPr/>
        </p:nvSpPr>
        <p:spPr>
          <a:xfrm rot="19133111">
            <a:off x="1566420" y="2886303"/>
            <a:ext cx="1600744" cy="769763"/>
          </a:xfrm>
          <a:prstGeom prst="leftArrow">
            <a:avLst/>
          </a:prstGeom>
          <a:solidFill>
            <a:srgbClr val="FF00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Go Pack!</a:t>
            </a:r>
          </a:p>
        </p:txBody>
      </p:sp>
      <p:pic>
        <p:nvPicPr>
          <p:cNvPr id="24" name="Picture 23" descr="A picture containing person, person, suit, clothing&#10;&#10;Description automatically generated">
            <a:extLst>
              <a:ext uri="{FF2B5EF4-FFF2-40B4-BE49-F238E27FC236}">
                <a16:creationId xmlns:a16="http://schemas.microsoft.com/office/drawing/2014/main" id="{34F43201-6706-4E63-9705-26A241F596D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" b="20001"/>
          <a:stretch/>
        </p:blipFill>
        <p:spPr>
          <a:xfrm>
            <a:off x="887730" y="205387"/>
            <a:ext cx="1005840" cy="1173266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6653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B877BC7-4463-46BC-84BC-A57242FCD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Convenient SBIR/STTR links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6B9DE2F-FA68-4F51-B747-598B600BCA4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Note: website addresses have short “shelf life!”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63A7A-9171-40CA-A7E6-B674CABF2D1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CAF877-334E-4C46-9EDE-D4408D3166A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03EC7-08CF-4D88-A95A-072594B49FA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C5060-66B4-4D52-9D77-ACEB7FB09CCF}"/>
              </a:ext>
            </a:extLst>
          </p:cNvPr>
          <p:cNvSpPr txBox="1"/>
          <p:nvPr/>
        </p:nvSpPr>
        <p:spPr>
          <a:xfrm>
            <a:off x="1078524" y="1754359"/>
            <a:ext cx="10644554" cy="4213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5000"/>
              </a:lnSpc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Dept. of Defense (DoD):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2"/>
              </a:rPr>
              <a:t>SBIR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 —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3"/>
              </a:rPr>
              <a:t>Solicitations</a:t>
            </a:r>
            <a:endParaRPr lang="en-US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l">
              <a:lnSpc>
                <a:spcPct val="125000"/>
              </a:lnSpc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Dept. of Health and Human Services/National Institutes of Health (HHS/NIH):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4"/>
              </a:rPr>
              <a:t>SBIR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 —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5"/>
              </a:rPr>
              <a:t>Solicitations</a:t>
            </a:r>
            <a:endParaRPr lang="en-US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l">
              <a:lnSpc>
                <a:spcPct val="125000"/>
              </a:lnSpc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Dept. of Energy (DoE):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6"/>
              </a:rPr>
              <a:t>SBIR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 —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7"/>
              </a:rPr>
              <a:t>Solicitations</a:t>
            </a:r>
            <a:endParaRPr lang="en-US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l">
              <a:lnSpc>
                <a:spcPct val="125000"/>
              </a:lnSpc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National Science Foundation (NSF):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8"/>
              </a:rPr>
              <a:t>SBIR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 —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9"/>
              </a:rPr>
              <a:t>Solicitations</a:t>
            </a:r>
            <a:endParaRPr lang="en-US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l">
              <a:lnSpc>
                <a:spcPct val="125000"/>
              </a:lnSpc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National Air and Space Administration (NASA):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10"/>
              </a:rPr>
              <a:t>SBIR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 —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11"/>
              </a:rPr>
              <a:t>Solicitations</a:t>
            </a:r>
            <a:endParaRPr lang="en-US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l">
              <a:lnSpc>
                <a:spcPct val="125000"/>
              </a:lnSpc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Dept. of Homeland Security (DHS):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12"/>
              </a:rPr>
              <a:t>SBIR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 —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13"/>
              </a:rPr>
              <a:t>Solicitations</a:t>
            </a:r>
            <a:endParaRPr lang="en-US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l">
              <a:lnSpc>
                <a:spcPct val="125000"/>
              </a:lnSpc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Dept. of Education: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14"/>
              </a:rPr>
              <a:t>SBIR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 —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15"/>
              </a:rPr>
              <a:t>Solicitations</a:t>
            </a:r>
            <a:endParaRPr lang="en-US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l">
              <a:lnSpc>
                <a:spcPct val="125000"/>
              </a:lnSpc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Dept. of Transportation (DoT):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16"/>
              </a:rPr>
              <a:t>SBIR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 —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17"/>
              </a:rPr>
              <a:t>Solicitations</a:t>
            </a:r>
            <a:endParaRPr lang="en-US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l">
              <a:lnSpc>
                <a:spcPct val="125000"/>
              </a:lnSpc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Dept. of Agriculture (USDA):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18"/>
              </a:rPr>
              <a:t>SBIR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 —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19"/>
              </a:rPr>
              <a:t>Solicitations</a:t>
            </a:r>
            <a:endParaRPr lang="en-US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l">
              <a:lnSpc>
                <a:spcPct val="125000"/>
              </a:lnSpc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Environmental Protection Agency (EPA):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20"/>
              </a:rPr>
              <a:t>SBIR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 —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21"/>
              </a:rPr>
              <a:t>Solicitations</a:t>
            </a:r>
            <a:endParaRPr lang="en-US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l">
              <a:lnSpc>
                <a:spcPct val="125000"/>
              </a:lnSpc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National Oceanic and Atmospheric Administration (NOAA):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22"/>
              </a:rPr>
              <a:t>SBIR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 —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23"/>
              </a:rPr>
              <a:t>Solicitations</a:t>
            </a:r>
            <a:endParaRPr lang="en-US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l">
              <a:lnSpc>
                <a:spcPct val="125000"/>
              </a:lnSpc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National Institute of Standards and Technology (NIST):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24"/>
              </a:rPr>
              <a:t>SBIR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 — </a:t>
            </a:r>
            <a:r>
              <a:rPr lang="en-US" b="0" i="0" u="none" strike="noStrike" dirty="0">
                <a:solidFill>
                  <a:srgbClr val="00A562"/>
                </a:solidFill>
                <a:effectLst/>
                <a:latin typeface="Helvetica Neue"/>
                <a:hlinkClick r:id="rId25"/>
              </a:rPr>
              <a:t>Solicitations</a:t>
            </a:r>
            <a:endParaRPr lang="en-US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653556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9DAB2-D438-47E2-A495-38517895A2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SBIR/STTR Program Success Stories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71F94E-07FB-4539-B9A6-ACE4537FF65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71DF1-D47E-48BE-B724-25369C9E886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52964-CFFA-44C1-9B87-5F6F0B38B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C8DA8097-67DC-4BEB-B96C-AD4D40B43573}"/>
              </a:ext>
            </a:extLst>
          </p:cNvPr>
          <p:cNvSpPr/>
          <p:nvPr/>
        </p:nvSpPr>
        <p:spPr>
          <a:xfrm>
            <a:off x="4314423" y="888642"/>
            <a:ext cx="5808372" cy="746975"/>
          </a:xfrm>
          <a:prstGeom prst="wedgeRect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Is the SBIR program beneficial to small business?</a:t>
            </a:r>
          </a:p>
        </p:txBody>
      </p:sp>
    </p:spTree>
    <p:extLst>
      <p:ext uri="{BB962C8B-B14F-4D97-AF65-F5344CB8AC3E}">
        <p14:creationId xmlns:p14="http://schemas.microsoft.com/office/powerpoint/2010/main" val="283220218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7C4F9-A7D5-46B4-B2AE-15163F68C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2CB58-6AB6-4A83-8B88-CAB86AFE0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date, the Program has resulted in </a:t>
            </a:r>
          </a:p>
          <a:p>
            <a:pPr lvl="1"/>
            <a:r>
              <a:rPr lang="en-US" dirty="0"/>
              <a:t>70,000 issued patents</a:t>
            </a:r>
          </a:p>
          <a:p>
            <a:pPr lvl="1"/>
            <a:r>
              <a:rPr lang="en-US" dirty="0"/>
              <a:t>Close to 700 public companies</a:t>
            </a:r>
          </a:p>
          <a:p>
            <a:pPr lvl="1"/>
            <a:r>
              <a:rPr lang="en-US" dirty="0"/>
              <a:t>Approximately $41 billion in venture capital investments</a:t>
            </a:r>
          </a:p>
          <a:p>
            <a:r>
              <a:rPr lang="en-US" dirty="0">
                <a:latin typeface="Source Sans Pro" panose="020B0503030403020204" pitchFamily="34" charset="0"/>
              </a:rPr>
              <a:t>This is a successful program and is reauthorized through 2022</a:t>
            </a:r>
          </a:p>
          <a:p>
            <a:r>
              <a:rPr lang="en-US" dirty="0">
                <a:latin typeface="Source Sans Pro" panose="020B0503030403020204" pitchFamily="34" charset="0"/>
              </a:rPr>
              <a:t>Local SBIR success story follows…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357A5-9FC1-47E0-A7F1-4B8CE759076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Increase GNP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ED736-622F-45DF-80D7-B21A850416B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8172A5-7CB2-40FE-8020-074C0DE7AE55}" type="datetime1">
              <a:rPr lang="en-US" smtClean="0"/>
              <a:t>9/22/2021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AFF33E-0DE9-4340-938A-C58A4893FE0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2021 TechOpp Consulting, Inc.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D479A-BF83-434F-AE15-D1F8BDEB3BE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4B4B062-5E11-4AB1-8092-8FBC0347468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Graphic 8" descr="Aspiration with solid fill">
            <a:extLst>
              <a:ext uri="{FF2B5EF4-FFF2-40B4-BE49-F238E27FC236}">
                <a16:creationId xmlns:a16="http://schemas.microsoft.com/office/drawing/2014/main" id="{5ED417B9-0777-45FA-88D3-7467F5238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0650" y="356996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F7130D-FB1E-4DF3-96CB-4A99E8381F8A}"/>
              </a:ext>
            </a:extLst>
          </p:cNvPr>
          <p:cNvSpPr txBox="1"/>
          <p:nvPr/>
        </p:nvSpPr>
        <p:spPr>
          <a:xfrm>
            <a:off x="6789420" y="1315247"/>
            <a:ext cx="3716851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Small Business Innovation Research</a:t>
            </a:r>
          </a:p>
          <a:p>
            <a:r>
              <a:rPr lang="en-US" dirty="0"/>
              <a:t>Small Business Technology Transfer</a:t>
            </a:r>
          </a:p>
        </p:txBody>
      </p:sp>
    </p:spTree>
    <p:extLst>
      <p:ext uri="{BB962C8B-B14F-4D97-AF65-F5344CB8AC3E}">
        <p14:creationId xmlns:p14="http://schemas.microsoft.com/office/powerpoint/2010/main" val="50295987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rop">
  <a:themeElements>
    <a:clrScheme name="Custom 5">
      <a:dk1>
        <a:sysClr val="windowText" lastClr="000000"/>
      </a:dk1>
      <a:lt1>
        <a:sysClr val="window" lastClr="FFFFFF"/>
      </a:lt1>
      <a:dk2>
        <a:srgbClr val="009999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009999"/>
      </a:accent5>
      <a:accent6>
        <a:srgbClr val="009999"/>
      </a:accent6>
      <a:hlink>
        <a:srgbClr val="009999"/>
      </a:hlink>
      <a:folHlink>
        <a:srgbClr val="91919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71A63E635EED43AAF3ACC81F978C15" ma:contentTypeVersion="15" ma:contentTypeDescription="Create a new document." ma:contentTypeScope="" ma:versionID="6b46971bd0056e62f15253b2802fe351">
  <xsd:schema xmlns:xsd="http://www.w3.org/2001/XMLSchema" xmlns:xs="http://www.w3.org/2001/XMLSchema" xmlns:p="http://schemas.microsoft.com/office/2006/metadata/properties" xmlns:ns3="7d47acca-03e9-417c-ba5d-86ebc3648909" xmlns:ns4="9f099b0d-79af-4766-9306-922f186b0c5e" targetNamespace="http://schemas.microsoft.com/office/2006/metadata/properties" ma:root="true" ma:fieldsID="b9e6a40e71f498f3c2f61e6337cb844e" ns3:_="" ns4:_="">
    <xsd:import namespace="7d47acca-03e9-417c-ba5d-86ebc3648909"/>
    <xsd:import namespace="9f099b0d-79af-4766-9306-922f186b0c5e"/>
    <xsd:element name="properties">
      <xsd:complexType>
        <xsd:sequence>
          <xsd:element name="documentManagement">
            <xsd:complexType>
              <xsd:all>
                <xsd:element ref="ns3:SharedWithDetails" minOccurs="0"/>
                <xsd:element ref="ns3:SharingHintHash" minOccurs="0"/>
                <xsd:element ref="ns3:SharedWithUser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47acca-03e9-417c-ba5d-86ebc3648909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9" nillable="true" ma:displayName="Sharing Hint Hash" ma:description="" ma:hidden="true" ma:internalName="SharingHintHash" ma:readOnly="true">
      <xsd:simpleType>
        <xsd:restriction base="dms:Text"/>
      </xsd:simpleType>
    </xsd:element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astSharedByUser" ma:index="11" nillable="true" ma:displayName="Last Shared By User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099b0d-79af-4766-9306-922f186b0c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5EE7D6F-3F67-4828-82CD-C7993D34F1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47acca-03e9-417c-ba5d-86ebc3648909"/>
    <ds:schemaRef ds:uri="9f099b0d-79af-4766-9306-922f186b0c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39D9E0-73D7-4F95-8029-8766D31FDD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BB32F6-9B20-47F0-8A29-7CE3D71DBE9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3986</TotalTime>
  <Words>2012</Words>
  <Application>Microsoft Office PowerPoint</Application>
  <PresentationFormat>Widescreen</PresentationFormat>
  <Paragraphs>376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Franklin Gothic Book</vt:lpstr>
      <vt:lpstr>Helvetica Neue</vt:lpstr>
      <vt:lpstr>Source Sans Pro</vt:lpstr>
      <vt:lpstr>Times New Roman</vt:lpstr>
      <vt:lpstr>Crop</vt:lpstr>
      <vt:lpstr>NC SBIR Celebration Summit DoD SBIR Program</vt:lpstr>
      <vt:lpstr>Introduction to TechOpp Consulting</vt:lpstr>
      <vt:lpstr>TechOpp Consulting, Inc.</vt:lpstr>
      <vt:lpstr>Our Mission</vt:lpstr>
      <vt:lpstr>What We Provide</vt:lpstr>
      <vt:lpstr>Randy’s bio</vt:lpstr>
      <vt:lpstr>Convenient SBIR/STTR links</vt:lpstr>
      <vt:lpstr>SBIR/STTR Program Success Stories</vt:lpstr>
      <vt:lpstr>Program Success</vt:lpstr>
      <vt:lpstr>SinnovaTek, Inc. Raleigh, NC</vt:lpstr>
      <vt:lpstr>[your company]</vt:lpstr>
      <vt:lpstr>How Do I Begin?</vt:lpstr>
      <vt:lpstr>Eligibility Requirements</vt:lpstr>
      <vt:lpstr>Define Yourself</vt:lpstr>
      <vt:lpstr>Find a Home</vt:lpstr>
      <vt:lpstr>How to Get Started</vt:lpstr>
      <vt:lpstr>Proposal Submission</vt:lpstr>
      <vt:lpstr>Proposal Basics</vt:lpstr>
      <vt:lpstr>How proposals are scored</vt:lpstr>
      <vt:lpstr>Proposal Lifecyle</vt:lpstr>
      <vt:lpstr>Proposing to the DoD</vt:lpstr>
      <vt:lpstr>Commercialization</vt:lpstr>
      <vt:lpstr>Bottom Line Up Front</vt:lpstr>
      <vt:lpstr>Commercialization Strategy</vt:lpstr>
      <vt:lpstr>Adding Supplemental Funding</vt:lpstr>
      <vt:lpstr>Technical And Business Assistance (TABA)</vt:lpstr>
      <vt:lpstr>SBIR Training Topics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Leigh Midkiff</dc:creator>
  <cp:lastModifiedBy>Randy Simpson</cp:lastModifiedBy>
  <cp:revision>10</cp:revision>
  <cp:lastPrinted>2019-10-24T13:55:31Z</cp:lastPrinted>
  <dcterms:created xsi:type="dcterms:W3CDTF">2019-10-03T14:19:47Z</dcterms:created>
  <dcterms:modified xsi:type="dcterms:W3CDTF">2021-09-22T14:26:56Z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0x010100AC71A63E635EED43AAF3ACC81F978C15</vt:lpwstr>
  </property>
</Properties>
</file>