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8" r:id="rId4"/>
    <p:sldId id="265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EF90C-AA6E-47D7-B63F-7208DA39C8D1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9B36-AFFA-4481-A198-0C6A1F96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2021-05-28 17:59:56</a:t>
            </a:r>
          </a:p>
          <a:p>
            <a:r>
              <a:t>--------------------------------------------</a:t>
            </a:r>
          </a:p>
          <a:p>
            <a:r>
              <a:t>Update Asterisks verbiage</a:t>
            </a:r>
          </a:p>
        </p:txBody>
      </p:sp>
    </p:spTree>
    <p:extLst>
      <p:ext uri="{BB962C8B-B14F-4D97-AF65-F5344CB8AC3E}">
        <p14:creationId xmlns:p14="http://schemas.microsoft.com/office/powerpoint/2010/main" val="384379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0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9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9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0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7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68F1-DB26-436D-A559-51B7AA0A233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C621-7B10-42EA-8F8A-03410D57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3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n.houle76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B7BC64-DD61-426C-9B07-881C0DE2A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36" y="1743986"/>
            <a:ext cx="5027546" cy="2076333"/>
          </a:xfrm>
        </p:spPr>
        <p:txBody>
          <a:bodyPr anchor="t">
            <a:normAutofit/>
          </a:bodyPr>
          <a:lstStyle/>
          <a:p>
            <a:pPr algn="l"/>
            <a:r>
              <a:rPr lang="en-US" sz="6600" b="1" dirty="0">
                <a:solidFill>
                  <a:schemeClr val="bg1"/>
                </a:solidFill>
              </a:rPr>
              <a:t>Taking The Long View</a:t>
            </a:r>
          </a:p>
        </p:txBody>
      </p:sp>
      <p:sp>
        <p:nvSpPr>
          <p:cNvPr id="10" name="Freeform: Shape 1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Eye">
            <a:extLst>
              <a:ext uri="{FF2B5EF4-FFF2-40B4-BE49-F238E27FC236}">
                <a16:creationId xmlns:a16="http://schemas.microsoft.com/office/drawing/2014/main" id="{DAD17CE8-8AA1-41EE-92AB-D21EB2282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7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FFC85B-E412-4650-96B1-58B79BCF1661}"/>
              </a:ext>
            </a:extLst>
          </p:cNvPr>
          <p:cNvSpPr txBox="1"/>
          <p:nvPr/>
        </p:nvSpPr>
        <p:spPr>
          <a:xfrm>
            <a:off x="1219200" y="646544"/>
            <a:ext cx="10686660" cy="5329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Having your item included as a budget line item is the holy grail (</a:t>
            </a:r>
            <a:r>
              <a:rPr lang="en-US" dirty="0" err="1"/>
              <a:t>sorta</a:t>
            </a:r>
            <a:r>
              <a:rPr lang="en-US" dirty="0"/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The longer-term perspective has the focus to an item that will be “managed” by a PM.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There are dozens of PMs for procurement within each of the services.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There are dozens of PMs for R&amp;D within each of the services.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There are a number of “DoD-Wide” programs, and/or those programs where there may be a “Joint” office which will act in the interest of multiple services.  Examples include:</a:t>
            </a:r>
          </a:p>
          <a:p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	Joint PM for the F-35 (sometimes referred to as The Joint Strike Fighter)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	JPEO-CBRNE (Chem-Bio capabilities)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	The Army is the Executive Agent for food science and rations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	Much of the medical R&amp;D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>
                <a:latin typeface="Amasis MT Pro Black" panose="020B0604020202020204" pitchFamily="18" charset="0"/>
              </a:rPr>
              <a:t>So, you will need to know who has jurisdiction for your item, in each of the services.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BAD37B-6428-483F-9894-57065706B937}"/>
              </a:ext>
            </a:extLst>
          </p:cNvPr>
          <p:cNvSpPr/>
          <p:nvPr/>
        </p:nvSpPr>
        <p:spPr>
          <a:xfrm>
            <a:off x="1422400" y="5255491"/>
            <a:ext cx="10104582" cy="51723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5851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3003" y="4745467"/>
            <a:ext cx="263899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" name="object 3"/>
          <p:cNvSpPr/>
          <p:nvPr/>
        </p:nvSpPr>
        <p:spPr>
          <a:xfrm>
            <a:off x="3060999" y="4745467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3637879" y="4745467"/>
            <a:ext cx="526116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4688092" y="4745467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5266316" y="4745467"/>
            <a:ext cx="524435" cy="0"/>
          </a:xfrm>
          <a:custGeom>
            <a:avLst/>
            <a:gdLst/>
            <a:ahLst/>
            <a:cxnLst/>
            <a:rect l="l" t="t" r="r" b="b"/>
            <a:pathLst>
              <a:path w="594360">
                <a:moveTo>
                  <a:pt x="0" y="0"/>
                </a:moveTo>
                <a:lnTo>
                  <a:pt x="5943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6315186" y="4745467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6893411" y="4745467"/>
            <a:ext cx="524435" cy="0"/>
          </a:xfrm>
          <a:custGeom>
            <a:avLst/>
            <a:gdLst/>
            <a:ahLst/>
            <a:cxnLst/>
            <a:rect l="l" t="t" r="r" b="b"/>
            <a:pathLst>
              <a:path w="594359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7943626" y="4745467"/>
            <a:ext cx="52668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8520504" y="4745467"/>
            <a:ext cx="1889312" cy="0"/>
          </a:xfrm>
          <a:custGeom>
            <a:avLst/>
            <a:gdLst/>
            <a:ahLst/>
            <a:cxnLst/>
            <a:rect l="l" t="t" r="r" b="b"/>
            <a:pathLst>
              <a:path w="2141220">
                <a:moveTo>
                  <a:pt x="0" y="0"/>
                </a:moveTo>
                <a:lnTo>
                  <a:pt x="21412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2273003" y="4148418"/>
            <a:ext cx="263899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3060999" y="4148418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3637879" y="4148418"/>
            <a:ext cx="526116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/>
          <p:nvPr/>
        </p:nvSpPr>
        <p:spPr>
          <a:xfrm>
            <a:off x="4688092" y="4148418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5266316" y="4148418"/>
            <a:ext cx="524435" cy="0"/>
          </a:xfrm>
          <a:custGeom>
            <a:avLst/>
            <a:gdLst/>
            <a:ahLst/>
            <a:cxnLst/>
            <a:rect l="l" t="t" r="r" b="b"/>
            <a:pathLst>
              <a:path w="594360">
                <a:moveTo>
                  <a:pt x="0" y="0"/>
                </a:moveTo>
                <a:lnTo>
                  <a:pt x="5943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6315186" y="4148418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6893411" y="4148418"/>
            <a:ext cx="524435" cy="0"/>
          </a:xfrm>
          <a:custGeom>
            <a:avLst/>
            <a:gdLst/>
            <a:ahLst/>
            <a:cxnLst/>
            <a:rect l="l" t="t" r="r" b="b"/>
            <a:pathLst>
              <a:path w="594359">
                <a:moveTo>
                  <a:pt x="0" y="0"/>
                </a:moveTo>
                <a:lnTo>
                  <a:pt x="594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7943626" y="4148418"/>
            <a:ext cx="52668" cy="0"/>
          </a:xfrm>
          <a:custGeom>
            <a:avLst/>
            <a:gdLst/>
            <a:ahLst/>
            <a:cxnLst/>
            <a:rect l="l" t="t" r="r" b="b"/>
            <a:pathLst>
              <a:path w="5969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8520504" y="4148418"/>
            <a:ext cx="1889312" cy="0"/>
          </a:xfrm>
          <a:custGeom>
            <a:avLst/>
            <a:gdLst/>
            <a:ahLst/>
            <a:cxnLst/>
            <a:rect l="l" t="t" r="r" b="b"/>
            <a:pathLst>
              <a:path w="2141220">
                <a:moveTo>
                  <a:pt x="0" y="0"/>
                </a:moveTo>
                <a:lnTo>
                  <a:pt x="21412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2273003" y="3551368"/>
            <a:ext cx="263899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3060999" y="3551368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3637879" y="3551368"/>
            <a:ext cx="526116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4688092" y="3551368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5266316" y="3551368"/>
            <a:ext cx="51435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9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/>
          <p:nvPr/>
        </p:nvSpPr>
        <p:spPr>
          <a:xfrm>
            <a:off x="2273003" y="2952973"/>
            <a:ext cx="1890993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4688092" y="2952973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5266316" y="2952973"/>
            <a:ext cx="51435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9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2273003" y="2355925"/>
            <a:ext cx="1890993" cy="0"/>
          </a:xfrm>
          <a:custGeom>
            <a:avLst/>
            <a:gdLst/>
            <a:ahLst/>
            <a:cxnLst/>
            <a:rect l="l" t="t" r="r" b="b"/>
            <a:pathLst>
              <a:path w="2143125">
                <a:moveTo>
                  <a:pt x="0" y="0"/>
                </a:moveTo>
                <a:lnTo>
                  <a:pt x="21427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4688092" y="2355925"/>
            <a:ext cx="52668" cy="0"/>
          </a:xfrm>
          <a:custGeom>
            <a:avLst/>
            <a:gdLst/>
            <a:ahLst/>
            <a:cxnLst/>
            <a:rect l="l" t="t" r="r" b="b"/>
            <a:pathLst>
              <a:path w="59689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/>
          <p:nvPr/>
        </p:nvSpPr>
        <p:spPr>
          <a:xfrm>
            <a:off x="5266316" y="2355925"/>
            <a:ext cx="51435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9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1" name="object 31"/>
          <p:cNvSpPr/>
          <p:nvPr/>
        </p:nvSpPr>
        <p:spPr>
          <a:xfrm>
            <a:off x="2273004" y="1758875"/>
            <a:ext cx="8137151" cy="0"/>
          </a:xfrm>
          <a:custGeom>
            <a:avLst/>
            <a:gdLst/>
            <a:ahLst/>
            <a:cxnLst/>
            <a:rect l="l" t="t" r="r" b="b"/>
            <a:pathLst>
              <a:path w="9222105">
                <a:moveTo>
                  <a:pt x="0" y="0"/>
                </a:moveTo>
                <a:lnTo>
                  <a:pt x="92217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32"/>
          <p:cNvSpPr/>
          <p:nvPr/>
        </p:nvSpPr>
        <p:spPr>
          <a:xfrm>
            <a:off x="2273004" y="1160480"/>
            <a:ext cx="8137151" cy="0"/>
          </a:xfrm>
          <a:custGeom>
            <a:avLst/>
            <a:gdLst/>
            <a:ahLst/>
            <a:cxnLst/>
            <a:rect l="l" t="t" r="r" b="b"/>
            <a:pathLst>
              <a:path w="9222105">
                <a:moveTo>
                  <a:pt x="0" y="0"/>
                </a:moveTo>
                <a:lnTo>
                  <a:pt x="92217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33"/>
          <p:cNvSpPr/>
          <p:nvPr/>
        </p:nvSpPr>
        <p:spPr>
          <a:xfrm>
            <a:off x="2536565" y="3404797"/>
            <a:ext cx="524435" cy="1939178"/>
          </a:xfrm>
          <a:custGeom>
            <a:avLst/>
            <a:gdLst/>
            <a:ahLst/>
            <a:cxnLst/>
            <a:rect l="l" t="t" r="r" b="b"/>
            <a:pathLst>
              <a:path w="594360" h="2197735">
                <a:moveTo>
                  <a:pt x="594360" y="0"/>
                </a:moveTo>
                <a:lnTo>
                  <a:pt x="0" y="0"/>
                </a:lnTo>
                <a:lnTo>
                  <a:pt x="0" y="2197608"/>
                </a:lnTo>
                <a:lnTo>
                  <a:pt x="594360" y="2197608"/>
                </a:lnTo>
                <a:lnTo>
                  <a:pt x="59436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4163657" y="1956547"/>
            <a:ext cx="524435" cy="3387538"/>
          </a:xfrm>
          <a:custGeom>
            <a:avLst/>
            <a:gdLst/>
            <a:ahLst/>
            <a:cxnLst/>
            <a:rect l="l" t="t" r="r" b="b"/>
            <a:pathLst>
              <a:path w="594360" h="3839210">
                <a:moveTo>
                  <a:pt x="594360" y="0"/>
                </a:moveTo>
                <a:lnTo>
                  <a:pt x="0" y="0"/>
                </a:lnTo>
                <a:lnTo>
                  <a:pt x="0" y="3838955"/>
                </a:lnTo>
                <a:lnTo>
                  <a:pt x="594360" y="3838955"/>
                </a:lnTo>
                <a:lnTo>
                  <a:pt x="59436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/>
          <p:nvPr/>
        </p:nvSpPr>
        <p:spPr>
          <a:xfrm>
            <a:off x="5790752" y="3650876"/>
            <a:ext cx="524435" cy="1693209"/>
          </a:xfrm>
          <a:custGeom>
            <a:avLst/>
            <a:gdLst/>
            <a:ahLst/>
            <a:cxnLst/>
            <a:rect l="l" t="t" r="r" b="b"/>
            <a:pathLst>
              <a:path w="594360" h="1918970">
                <a:moveTo>
                  <a:pt x="594360" y="0"/>
                </a:moveTo>
                <a:lnTo>
                  <a:pt x="0" y="0"/>
                </a:lnTo>
                <a:lnTo>
                  <a:pt x="0" y="1918716"/>
                </a:lnTo>
                <a:lnTo>
                  <a:pt x="594360" y="1918716"/>
                </a:lnTo>
                <a:lnTo>
                  <a:pt x="59436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36"/>
          <p:cNvSpPr/>
          <p:nvPr/>
        </p:nvSpPr>
        <p:spPr>
          <a:xfrm>
            <a:off x="7417847" y="4071771"/>
            <a:ext cx="526116" cy="1272428"/>
          </a:xfrm>
          <a:custGeom>
            <a:avLst/>
            <a:gdLst/>
            <a:ahLst/>
            <a:cxnLst/>
            <a:rect l="l" t="t" r="r" b="b"/>
            <a:pathLst>
              <a:path w="596265" h="1442085">
                <a:moveTo>
                  <a:pt x="595883" y="0"/>
                </a:moveTo>
                <a:lnTo>
                  <a:pt x="0" y="0"/>
                </a:lnTo>
                <a:lnTo>
                  <a:pt x="0" y="1441703"/>
                </a:lnTo>
                <a:lnTo>
                  <a:pt x="595883" y="1441703"/>
                </a:lnTo>
                <a:lnTo>
                  <a:pt x="59588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7" name="object 37"/>
          <p:cNvSpPr/>
          <p:nvPr/>
        </p:nvSpPr>
        <p:spPr>
          <a:xfrm>
            <a:off x="9044941" y="5224183"/>
            <a:ext cx="526116" cy="119903"/>
          </a:xfrm>
          <a:custGeom>
            <a:avLst/>
            <a:gdLst/>
            <a:ahLst/>
            <a:cxnLst/>
            <a:rect l="l" t="t" r="r" b="b"/>
            <a:pathLst>
              <a:path w="596265" h="135889">
                <a:moveTo>
                  <a:pt x="595883" y="0"/>
                </a:moveTo>
                <a:lnTo>
                  <a:pt x="0" y="0"/>
                </a:lnTo>
                <a:lnTo>
                  <a:pt x="0" y="135636"/>
                </a:lnTo>
                <a:lnTo>
                  <a:pt x="595883" y="135636"/>
                </a:lnTo>
                <a:lnTo>
                  <a:pt x="59588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object 38"/>
          <p:cNvSpPr/>
          <p:nvPr/>
        </p:nvSpPr>
        <p:spPr>
          <a:xfrm>
            <a:off x="3113442" y="3344285"/>
            <a:ext cx="524435" cy="1999690"/>
          </a:xfrm>
          <a:custGeom>
            <a:avLst/>
            <a:gdLst/>
            <a:ahLst/>
            <a:cxnLst/>
            <a:rect l="l" t="t" r="r" b="b"/>
            <a:pathLst>
              <a:path w="594360" h="2266315">
                <a:moveTo>
                  <a:pt x="594359" y="0"/>
                </a:moveTo>
                <a:lnTo>
                  <a:pt x="0" y="0"/>
                </a:lnTo>
                <a:lnTo>
                  <a:pt x="0" y="2266188"/>
                </a:lnTo>
                <a:lnTo>
                  <a:pt x="594359" y="2266188"/>
                </a:lnTo>
                <a:lnTo>
                  <a:pt x="594359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/>
          <p:nvPr/>
        </p:nvSpPr>
        <p:spPr>
          <a:xfrm>
            <a:off x="4740538" y="1873178"/>
            <a:ext cx="526116" cy="3471022"/>
          </a:xfrm>
          <a:custGeom>
            <a:avLst/>
            <a:gdLst/>
            <a:ahLst/>
            <a:cxnLst/>
            <a:rect l="l" t="t" r="r" b="b"/>
            <a:pathLst>
              <a:path w="596264" h="3933825">
                <a:moveTo>
                  <a:pt x="595884" y="0"/>
                </a:moveTo>
                <a:lnTo>
                  <a:pt x="0" y="0"/>
                </a:lnTo>
                <a:lnTo>
                  <a:pt x="0" y="3933444"/>
                </a:lnTo>
                <a:lnTo>
                  <a:pt x="595884" y="3933444"/>
                </a:lnTo>
                <a:lnTo>
                  <a:pt x="595884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object 40"/>
          <p:cNvSpPr/>
          <p:nvPr/>
        </p:nvSpPr>
        <p:spPr>
          <a:xfrm>
            <a:off x="6367631" y="3746351"/>
            <a:ext cx="526116" cy="1597959"/>
          </a:xfrm>
          <a:custGeom>
            <a:avLst/>
            <a:gdLst/>
            <a:ahLst/>
            <a:cxnLst/>
            <a:rect l="l" t="t" r="r" b="b"/>
            <a:pathLst>
              <a:path w="596264" h="1811020">
                <a:moveTo>
                  <a:pt x="595884" y="0"/>
                </a:moveTo>
                <a:lnTo>
                  <a:pt x="0" y="0"/>
                </a:lnTo>
                <a:lnTo>
                  <a:pt x="0" y="1810512"/>
                </a:lnTo>
                <a:lnTo>
                  <a:pt x="595884" y="1810512"/>
                </a:lnTo>
                <a:lnTo>
                  <a:pt x="595884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object 41"/>
          <p:cNvSpPr/>
          <p:nvPr/>
        </p:nvSpPr>
        <p:spPr>
          <a:xfrm>
            <a:off x="7996069" y="4005879"/>
            <a:ext cx="524435" cy="1337982"/>
          </a:xfrm>
          <a:custGeom>
            <a:avLst/>
            <a:gdLst/>
            <a:ahLst/>
            <a:cxnLst/>
            <a:rect l="l" t="t" r="r" b="b"/>
            <a:pathLst>
              <a:path w="594359" h="1516379">
                <a:moveTo>
                  <a:pt x="594359" y="0"/>
                </a:moveTo>
                <a:lnTo>
                  <a:pt x="0" y="0"/>
                </a:lnTo>
                <a:lnTo>
                  <a:pt x="0" y="1516379"/>
                </a:lnTo>
                <a:lnTo>
                  <a:pt x="594359" y="1516379"/>
                </a:lnTo>
                <a:lnTo>
                  <a:pt x="594359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2" name="object 42"/>
          <p:cNvSpPr/>
          <p:nvPr/>
        </p:nvSpPr>
        <p:spPr>
          <a:xfrm>
            <a:off x="9623164" y="5202666"/>
            <a:ext cx="524435" cy="141194"/>
          </a:xfrm>
          <a:custGeom>
            <a:avLst/>
            <a:gdLst/>
            <a:ahLst/>
            <a:cxnLst/>
            <a:rect l="l" t="t" r="r" b="b"/>
            <a:pathLst>
              <a:path w="594359" h="160020">
                <a:moveTo>
                  <a:pt x="594359" y="0"/>
                </a:moveTo>
                <a:lnTo>
                  <a:pt x="0" y="0"/>
                </a:lnTo>
                <a:lnTo>
                  <a:pt x="0" y="160020"/>
                </a:lnTo>
                <a:lnTo>
                  <a:pt x="594359" y="160020"/>
                </a:lnTo>
                <a:lnTo>
                  <a:pt x="594359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grpSp>
        <p:nvGrpSpPr>
          <p:cNvPr id="43" name="object 43"/>
          <p:cNvGrpSpPr/>
          <p:nvPr/>
        </p:nvGrpSpPr>
        <p:grpSpPr>
          <a:xfrm>
            <a:off x="2188219" y="1487559"/>
            <a:ext cx="8181415" cy="4224057"/>
            <a:chOff x="650748" y="1310639"/>
            <a:chExt cx="9272270" cy="4787265"/>
          </a:xfrm>
        </p:grpSpPr>
        <p:sp>
          <p:nvSpPr>
            <p:cNvPr id="44" name="object 44"/>
            <p:cNvSpPr/>
            <p:nvPr/>
          </p:nvSpPr>
          <p:spPr>
            <a:xfrm>
              <a:off x="696468" y="1315211"/>
              <a:ext cx="0" cy="4741545"/>
            </a:xfrm>
            <a:custGeom>
              <a:avLst/>
              <a:gdLst/>
              <a:ahLst/>
              <a:cxnLst/>
              <a:rect l="l" t="t" r="r" b="b"/>
              <a:pathLst>
                <a:path h="4741545">
                  <a:moveTo>
                    <a:pt x="0" y="4741164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45" name="object 45"/>
            <p:cNvSpPr/>
            <p:nvPr/>
          </p:nvSpPr>
          <p:spPr>
            <a:xfrm>
              <a:off x="650748" y="1315211"/>
              <a:ext cx="45720" cy="4741545"/>
            </a:xfrm>
            <a:custGeom>
              <a:avLst/>
              <a:gdLst/>
              <a:ahLst/>
              <a:cxnLst/>
              <a:rect l="l" t="t" r="r" b="b"/>
              <a:pathLst>
                <a:path w="45720" h="4741545">
                  <a:moveTo>
                    <a:pt x="0" y="4741164"/>
                  </a:moveTo>
                  <a:lnTo>
                    <a:pt x="45720" y="4741164"/>
                  </a:lnTo>
                </a:path>
                <a:path w="45720" h="4741545">
                  <a:moveTo>
                    <a:pt x="0" y="4062984"/>
                  </a:moveTo>
                  <a:lnTo>
                    <a:pt x="45720" y="4062984"/>
                  </a:lnTo>
                </a:path>
                <a:path w="45720" h="4741545">
                  <a:moveTo>
                    <a:pt x="0" y="3386328"/>
                  </a:moveTo>
                  <a:lnTo>
                    <a:pt x="45720" y="3386328"/>
                  </a:lnTo>
                </a:path>
                <a:path w="45720" h="4741545">
                  <a:moveTo>
                    <a:pt x="0" y="2709672"/>
                  </a:moveTo>
                  <a:lnTo>
                    <a:pt x="45720" y="2709672"/>
                  </a:lnTo>
                </a:path>
                <a:path w="45720" h="4741545">
                  <a:moveTo>
                    <a:pt x="0" y="2031491"/>
                  </a:moveTo>
                  <a:lnTo>
                    <a:pt x="45720" y="2031491"/>
                  </a:lnTo>
                </a:path>
                <a:path w="45720" h="4741545">
                  <a:moveTo>
                    <a:pt x="0" y="1354836"/>
                  </a:moveTo>
                  <a:lnTo>
                    <a:pt x="45720" y="1354836"/>
                  </a:lnTo>
                </a:path>
                <a:path w="45720" h="4741545">
                  <a:moveTo>
                    <a:pt x="0" y="678179"/>
                  </a:moveTo>
                  <a:lnTo>
                    <a:pt x="45720" y="678179"/>
                  </a:lnTo>
                </a:path>
                <a:path w="45720" h="4741545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46" name="object 46"/>
            <p:cNvSpPr/>
            <p:nvPr/>
          </p:nvSpPr>
          <p:spPr>
            <a:xfrm>
              <a:off x="696468" y="6056375"/>
              <a:ext cx="9222105" cy="41275"/>
            </a:xfrm>
            <a:custGeom>
              <a:avLst/>
              <a:gdLst/>
              <a:ahLst/>
              <a:cxnLst/>
              <a:rect l="l" t="t" r="r" b="b"/>
              <a:pathLst>
                <a:path w="9222105" h="41275">
                  <a:moveTo>
                    <a:pt x="0" y="0"/>
                  </a:moveTo>
                  <a:lnTo>
                    <a:pt x="9221724" y="0"/>
                  </a:lnTo>
                </a:path>
                <a:path w="9222105" h="41275">
                  <a:moveTo>
                    <a:pt x="0" y="0"/>
                  </a:moveTo>
                  <a:lnTo>
                    <a:pt x="0" y="41148"/>
                  </a:lnTo>
                </a:path>
                <a:path w="9222105" h="41275">
                  <a:moveTo>
                    <a:pt x="1845564" y="0"/>
                  </a:moveTo>
                  <a:lnTo>
                    <a:pt x="1845564" y="41148"/>
                  </a:lnTo>
                </a:path>
                <a:path w="9222105" h="41275">
                  <a:moveTo>
                    <a:pt x="3689604" y="0"/>
                  </a:moveTo>
                  <a:lnTo>
                    <a:pt x="3689604" y="41148"/>
                  </a:lnTo>
                </a:path>
                <a:path w="9222105" h="41275">
                  <a:moveTo>
                    <a:pt x="5533644" y="0"/>
                  </a:moveTo>
                  <a:lnTo>
                    <a:pt x="5533644" y="41148"/>
                  </a:lnTo>
                </a:path>
                <a:path w="9222105" h="41275">
                  <a:moveTo>
                    <a:pt x="7377683" y="0"/>
                  </a:moveTo>
                  <a:lnTo>
                    <a:pt x="7377683" y="41148"/>
                  </a:lnTo>
                </a:path>
                <a:path w="9222105" h="41275">
                  <a:moveTo>
                    <a:pt x="9221724" y="0"/>
                  </a:moveTo>
                  <a:lnTo>
                    <a:pt x="9221724" y="41148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162013" y="1748770"/>
            <a:ext cx="504265" cy="20193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235" b="1" spc="-4" dirty="0">
                <a:latin typeface="Arial"/>
                <a:cs typeface="Arial"/>
              </a:rPr>
              <a:t>$283.4</a:t>
            </a:r>
            <a:endParaRPr sz="1235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89155" y="3341651"/>
            <a:ext cx="504265" cy="20193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235" b="1" spc="-4" dirty="0">
                <a:latin typeface="Arial"/>
                <a:cs typeface="Arial"/>
              </a:rPr>
              <a:t>$141.7</a:t>
            </a:r>
            <a:endParaRPr sz="1235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142752" y="4972044"/>
            <a:ext cx="329453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b="1" spc="-4" dirty="0">
                <a:latin typeface="Arial"/>
                <a:cs typeface="Arial"/>
              </a:rPr>
              <a:t>$9</a:t>
            </a:r>
            <a:r>
              <a:rPr sz="1235" b="1" spc="4" dirty="0">
                <a:latin typeface="Arial"/>
                <a:cs typeface="Arial"/>
              </a:rPr>
              <a:t>.</a:t>
            </a:r>
            <a:r>
              <a:rPr sz="1235" b="1" dirty="0">
                <a:latin typeface="Arial"/>
                <a:cs typeface="Arial"/>
              </a:rPr>
              <a:t>9</a:t>
            </a:r>
            <a:endParaRPr sz="1235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50711" y="1575908"/>
            <a:ext cx="504265" cy="20193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235" b="1" spc="-4" dirty="0">
                <a:latin typeface="Arial"/>
                <a:cs typeface="Arial"/>
              </a:rPr>
              <a:t>$290.4</a:t>
            </a:r>
            <a:endParaRPr sz="1235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78138" y="3538450"/>
            <a:ext cx="504265" cy="201933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z="1235" b="1" spc="-4" dirty="0">
                <a:latin typeface="Arial"/>
                <a:cs typeface="Arial"/>
              </a:rPr>
              <a:t>$133.6</a:t>
            </a:r>
            <a:endParaRPr sz="1235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05597" y="3752734"/>
            <a:ext cx="1122269" cy="20199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33617">
              <a:spcBef>
                <a:spcPts val="93"/>
              </a:spcBef>
            </a:pPr>
            <a:r>
              <a:rPr sz="1853" b="1" spc="-6" baseline="-23809" dirty="0">
                <a:latin typeface="Arial"/>
                <a:cs typeface="Arial"/>
              </a:rPr>
              <a:t>$106.4</a:t>
            </a:r>
            <a:r>
              <a:rPr sz="1853" b="1" spc="609" baseline="-23809" dirty="0">
                <a:latin typeface="Arial"/>
                <a:cs typeface="Arial"/>
              </a:rPr>
              <a:t> </a:t>
            </a:r>
            <a:r>
              <a:rPr sz="1235" b="1" spc="-13" dirty="0">
                <a:latin typeface="Arial"/>
                <a:cs typeface="Arial"/>
              </a:rPr>
              <a:t>$112.0</a:t>
            </a:r>
            <a:endParaRPr sz="1235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681138" y="4950333"/>
            <a:ext cx="408454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b="1" spc="-4" dirty="0">
                <a:latin typeface="Arial"/>
                <a:cs typeface="Arial"/>
              </a:rPr>
              <a:t>$</a:t>
            </a:r>
            <a:r>
              <a:rPr sz="1235" b="1" spc="-66" dirty="0">
                <a:latin typeface="Arial"/>
                <a:cs typeface="Arial"/>
              </a:rPr>
              <a:t>1</a:t>
            </a:r>
            <a:r>
              <a:rPr sz="1235" b="1" spc="-4" dirty="0">
                <a:latin typeface="Arial"/>
                <a:cs typeface="Arial"/>
              </a:rPr>
              <a:t>1</a:t>
            </a:r>
            <a:r>
              <a:rPr sz="1235" b="1" spc="4" dirty="0">
                <a:latin typeface="Arial"/>
                <a:cs typeface="Arial"/>
              </a:rPr>
              <a:t>.</a:t>
            </a:r>
            <a:r>
              <a:rPr sz="1235" b="1" dirty="0">
                <a:latin typeface="Arial"/>
                <a:cs typeface="Arial"/>
              </a:rPr>
              <a:t>7</a:t>
            </a:r>
            <a:endParaRPr sz="1235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24133" y="2782972"/>
            <a:ext cx="1936937" cy="509827"/>
          </a:xfrm>
          <a:prstGeom prst="rect">
            <a:avLst/>
          </a:prstGeom>
        </p:spPr>
        <p:txBody>
          <a:bodyPr vert="horz" wrap="square" lIns="0" tIns="79001" rIns="0" bIns="0" rtlCol="0">
            <a:spAutoFit/>
          </a:bodyPr>
          <a:lstStyle/>
          <a:p>
            <a:pPr marL="22411">
              <a:spcBef>
                <a:spcPts val="622"/>
              </a:spcBef>
            </a:pPr>
            <a:r>
              <a:rPr sz="1059" b="1" spc="-4" dirty="0">
                <a:latin typeface="Arial"/>
                <a:cs typeface="Arial"/>
              </a:rPr>
              <a:t>$200.0</a:t>
            </a:r>
            <a:endParaRPr sz="1059">
              <a:latin typeface="Arial"/>
              <a:cs typeface="Arial"/>
            </a:endParaRPr>
          </a:p>
          <a:p>
            <a:pPr marL="832572">
              <a:spcBef>
                <a:spcPts val="627"/>
              </a:spcBef>
            </a:pPr>
            <a:r>
              <a:rPr sz="1853" b="1" spc="-6" baseline="-21825" dirty="0">
                <a:latin typeface="Arial"/>
                <a:cs typeface="Arial"/>
              </a:rPr>
              <a:t>$162.3</a:t>
            </a:r>
            <a:r>
              <a:rPr sz="1853" b="1" spc="568" baseline="-21825" dirty="0">
                <a:latin typeface="Arial"/>
                <a:cs typeface="Arial"/>
              </a:rPr>
              <a:t> </a:t>
            </a:r>
            <a:r>
              <a:rPr sz="1235" b="1" spc="-4" dirty="0">
                <a:latin typeface="Arial"/>
                <a:cs typeface="Arial"/>
              </a:rPr>
              <a:t>$167.3</a:t>
            </a:r>
            <a:endParaRPr sz="1235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84871" y="5241197"/>
            <a:ext cx="284069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0</a:t>
            </a:r>
            <a:r>
              <a:rPr sz="1059" b="1" dirty="0">
                <a:latin typeface="Arial"/>
                <a:cs typeface="Arial"/>
              </a:rPr>
              <a:t>.0</a:t>
            </a:r>
            <a:endParaRPr sz="1059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10103" y="4643609"/>
            <a:ext cx="359709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5</a:t>
            </a:r>
            <a:r>
              <a:rPr sz="1059" b="1" dirty="0">
                <a:latin typeface="Arial"/>
                <a:cs typeface="Arial"/>
              </a:rPr>
              <a:t>0.0</a:t>
            </a:r>
            <a:endParaRPr sz="1059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35337" y="4046023"/>
            <a:ext cx="433668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1</a:t>
            </a:r>
            <a:r>
              <a:rPr sz="1059" b="1" dirty="0">
                <a:latin typeface="Arial"/>
                <a:cs typeface="Arial"/>
              </a:rPr>
              <a:t>00</a:t>
            </a:r>
            <a:r>
              <a:rPr sz="1059" b="1" spc="-9" dirty="0">
                <a:latin typeface="Arial"/>
                <a:cs typeface="Arial"/>
              </a:rPr>
              <a:t>.</a:t>
            </a:r>
            <a:r>
              <a:rPr sz="1059" b="1" dirty="0">
                <a:latin typeface="Arial"/>
                <a:cs typeface="Arial"/>
              </a:rPr>
              <a:t>0</a:t>
            </a:r>
            <a:endParaRPr sz="1059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35337" y="3448435"/>
            <a:ext cx="433668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1</a:t>
            </a:r>
            <a:r>
              <a:rPr sz="1059" b="1" dirty="0">
                <a:latin typeface="Arial"/>
                <a:cs typeface="Arial"/>
              </a:rPr>
              <a:t>50</a:t>
            </a:r>
            <a:r>
              <a:rPr sz="1059" b="1" spc="-9" dirty="0">
                <a:latin typeface="Arial"/>
                <a:cs typeface="Arial"/>
              </a:rPr>
              <a:t>.</a:t>
            </a:r>
            <a:r>
              <a:rPr sz="1059" b="1" dirty="0">
                <a:latin typeface="Arial"/>
                <a:cs typeface="Arial"/>
              </a:rPr>
              <a:t>0</a:t>
            </a:r>
            <a:endParaRPr sz="1059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35337" y="2253261"/>
            <a:ext cx="433668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2</a:t>
            </a:r>
            <a:r>
              <a:rPr sz="1059" b="1" dirty="0">
                <a:latin typeface="Arial"/>
                <a:cs typeface="Arial"/>
              </a:rPr>
              <a:t>50</a:t>
            </a:r>
            <a:r>
              <a:rPr sz="1059" b="1" spc="-9" dirty="0">
                <a:latin typeface="Arial"/>
                <a:cs typeface="Arial"/>
              </a:rPr>
              <a:t>.</a:t>
            </a:r>
            <a:r>
              <a:rPr sz="1059" b="1" dirty="0">
                <a:latin typeface="Arial"/>
                <a:cs typeface="Arial"/>
              </a:rPr>
              <a:t>0</a:t>
            </a:r>
            <a:endParaRPr sz="1059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35337" y="1655674"/>
            <a:ext cx="433668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3</a:t>
            </a:r>
            <a:r>
              <a:rPr sz="1059" b="1" dirty="0">
                <a:latin typeface="Arial"/>
                <a:cs typeface="Arial"/>
              </a:rPr>
              <a:t>00</a:t>
            </a:r>
            <a:r>
              <a:rPr sz="1059" b="1" spc="-9" dirty="0">
                <a:latin typeface="Arial"/>
                <a:cs typeface="Arial"/>
              </a:rPr>
              <a:t>.</a:t>
            </a:r>
            <a:r>
              <a:rPr sz="1059" b="1" dirty="0">
                <a:latin typeface="Arial"/>
                <a:cs typeface="Arial"/>
              </a:rPr>
              <a:t>0</a:t>
            </a:r>
            <a:endParaRPr sz="1059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35337" y="1058086"/>
            <a:ext cx="433668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b="1" dirty="0">
                <a:latin typeface="Arial"/>
                <a:cs typeface="Arial"/>
              </a:rPr>
              <a:t>$</a:t>
            </a:r>
            <a:r>
              <a:rPr sz="1059" b="1" spc="-9" dirty="0">
                <a:latin typeface="Arial"/>
                <a:cs typeface="Arial"/>
              </a:rPr>
              <a:t>3</a:t>
            </a:r>
            <a:r>
              <a:rPr sz="1059" b="1" dirty="0">
                <a:latin typeface="Arial"/>
                <a:cs typeface="Arial"/>
              </a:rPr>
              <a:t>50</a:t>
            </a:r>
            <a:r>
              <a:rPr sz="1059" b="1" spc="-9" dirty="0">
                <a:latin typeface="Arial"/>
                <a:cs typeface="Arial"/>
              </a:rPr>
              <a:t>.</a:t>
            </a:r>
            <a:r>
              <a:rPr sz="1059" b="1" dirty="0">
                <a:latin typeface="Arial"/>
                <a:cs typeface="Arial"/>
              </a:rPr>
              <a:t>0</a:t>
            </a:r>
            <a:endParaRPr sz="1059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50551" y="5394678"/>
            <a:ext cx="783291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b="1" spc="-4" dirty="0">
                <a:latin typeface="Arial"/>
                <a:cs typeface="Arial"/>
              </a:rPr>
              <a:t>Procurement</a:t>
            </a:r>
            <a:endParaRPr sz="971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745874" y="5394678"/>
            <a:ext cx="448235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b="1" spc="-9" dirty="0">
                <a:latin typeface="Arial"/>
                <a:cs typeface="Arial"/>
              </a:rPr>
              <a:t>RD</a:t>
            </a:r>
            <a:r>
              <a:rPr sz="971" b="1" spc="-4" dirty="0">
                <a:latin typeface="Arial"/>
                <a:cs typeface="Arial"/>
              </a:rPr>
              <a:t>T</a:t>
            </a:r>
            <a:r>
              <a:rPr sz="971" b="1" spc="4" dirty="0">
                <a:latin typeface="Arial"/>
                <a:cs typeface="Arial"/>
              </a:rPr>
              <a:t>&amp;</a:t>
            </a:r>
            <a:r>
              <a:rPr sz="971" b="1" dirty="0">
                <a:latin typeface="Arial"/>
                <a:cs typeface="Arial"/>
              </a:rPr>
              <a:t>E</a:t>
            </a:r>
            <a:endParaRPr sz="971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907416" y="5394677"/>
            <a:ext cx="1378884" cy="303062"/>
          </a:xfrm>
          <a:prstGeom prst="rect">
            <a:avLst/>
          </a:prstGeom>
        </p:spPr>
        <p:txBody>
          <a:bodyPr vert="horz" wrap="square" lIns="0" tIns="20731" rIns="0" bIns="0" rtlCol="0">
            <a:spAutoFit/>
          </a:bodyPr>
          <a:lstStyle/>
          <a:p>
            <a:pPr marL="31375" marR="4482" indent="-20730">
              <a:lnSpc>
                <a:spcPts val="1121"/>
              </a:lnSpc>
              <a:spcBef>
                <a:spcPts val="163"/>
              </a:spcBef>
            </a:pPr>
            <a:r>
              <a:rPr sz="971" b="1" spc="-4" dirty="0">
                <a:latin typeface="Arial"/>
                <a:cs typeface="Arial"/>
              </a:rPr>
              <a:t>Military Construction </a:t>
            </a:r>
            <a:r>
              <a:rPr sz="971" b="1" dirty="0">
                <a:latin typeface="Arial"/>
                <a:cs typeface="Arial"/>
              </a:rPr>
              <a:t>&amp; </a:t>
            </a:r>
            <a:r>
              <a:rPr sz="971" b="1" spc="-260" dirty="0">
                <a:latin typeface="Arial"/>
                <a:cs typeface="Arial"/>
              </a:rPr>
              <a:t> </a:t>
            </a:r>
            <a:r>
              <a:rPr sz="971" b="1" spc="-4" dirty="0">
                <a:latin typeface="Arial"/>
                <a:cs typeface="Arial"/>
              </a:rPr>
              <a:t>Family</a:t>
            </a:r>
            <a:r>
              <a:rPr sz="971" b="1" spc="-18" dirty="0">
                <a:latin typeface="Arial"/>
                <a:cs typeface="Arial"/>
              </a:rPr>
              <a:t> </a:t>
            </a:r>
            <a:r>
              <a:rPr sz="971" b="1" spc="-4" dirty="0">
                <a:latin typeface="Arial"/>
                <a:cs typeface="Arial"/>
              </a:rPr>
              <a:t>Housing,</a:t>
            </a:r>
            <a:r>
              <a:rPr sz="971" b="1" spc="-26" dirty="0">
                <a:latin typeface="Arial"/>
                <a:cs typeface="Arial"/>
              </a:rPr>
              <a:t> </a:t>
            </a:r>
            <a:r>
              <a:rPr sz="971" b="1" spc="-4" dirty="0">
                <a:latin typeface="Arial"/>
                <a:cs typeface="Arial"/>
              </a:rPr>
              <a:t>Other</a:t>
            </a:r>
            <a:endParaRPr sz="971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363558" y="5749961"/>
            <a:ext cx="79562" cy="79562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89916" y="0"/>
                </a:moveTo>
                <a:lnTo>
                  <a:pt x="0" y="0"/>
                </a:lnTo>
                <a:lnTo>
                  <a:pt x="0" y="89915"/>
                </a:lnTo>
                <a:lnTo>
                  <a:pt x="89916" y="89915"/>
                </a:lnTo>
                <a:lnTo>
                  <a:pt x="8991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6" name="object 66"/>
          <p:cNvSpPr txBox="1"/>
          <p:nvPr/>
        </p:nvSpPr>
        <p:spPr>
          <a:xfrm>
            <a:off x="2599640" y="5418291"/>
            <a:ext cx="2325781" cy="486510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2025402" algn="l"/>
              </a:tabLst>
            </a:pPr>
            <a:r>
              <a:rPr sz="971" b="1" spc="-9" dirty="0">
                <a:latin typeface="Arial"/>
                <a:cs typeface="Arial"/>
              </a:rPr>
              <a:t>M</a:t>
            </a:r>
            <a:r>
              <a:rPr sz="971" b="1" spc="4" dirty="0">
                <a:latin typeface="Arial"/>
                <a:cs typeface="Arial"/>
              </a:rPr>
              <a:t>i</a:t>
            </a:r>
            <a:r>
              <a:rPr sz="971" b="1" spc="-9" dirty="0">
                <a:latin typeface="Arial"/>
                <a:cs typeface="Arial"/>
              </a:rPr>
              <a:t>l</a:t>
            </a:r>
            <a:r>
              <a:rPr sz="971" b="1" spc="4" dirty="0">
                <a:latin typeface="Arial"/>
                <a:cs typeface="Arial"/>
              </a:rPr>
              <a:t>i</a:t>
            </a:r>
            <a:r>
              <a:rPr sz="971" b="1" spc="-9" dirty="0">
                <a:latin typeface="Arial"/>
                <a:cs typeface="Arial"/>
              </a:rPr>
              <a:t>t</a:t>
            </a:r>
            <a:r>
              <a:rPr sz="971" b="1" spc="-4" dirty="0">
                <a:latin typeface="Arial"/>
                <a:cs typeface="Arial"/>
              </a:rPr>
              <a:t>a</a:t>
            </a:r>
            <a:r>
              <a:rPr sz="971" b="1" dirty="0">
                <a:latin typeface="Arial"/>
                <a:cs typeface="Arial"/>
              </a:rPr>
              <a:t>ry</a:t>
            </a:r>
            <a:r>
              <a:rPr sz="971" b="1" spc="-9" dirty="0">
                <a:latin typeface="Arial"/>
                <a:cs typeface="Arial"/>
              </a:rPr>
              <a:t> </a:t>
            </a:r>
            <a:r>
              <a:rPr sz="971" b="1" spc="4" dirty="0">
                <a:latin typeface="Arial"/>
                <a:cs typeface="Arial"/>
              </a:rPr>
              <a:t>P</a:t>
            </a:r>
            <a:r>
              <a:rPr sz="971" b="1" spc="-4" dirty="0">
                <a:latin typeface="Arial"/>
                <a:cs typeface="Arial"/>
              </a:rPr>
              <a:t>e</a:t>
            </a:r>
            <a:r>
              <a:rPr sz="971" b="1" spc="-9" dirty="0">
                <a:latin typeface="Arial"/>
                <a:cs typeface="Arial"/>
              </a:rPr>
              <a:t>r</a:t>
            </a:r>
            <a:r>
              <a:rPr sz="971" b="1" spc="-4" dirty="0">
                <a:latin typeface="Arial"/>
                <a:cs typeface="Arial"/>
              </a:rPr>
              <a:t>sonne</a:t>
            </a:r>
            <a:r>
              <a:rPr sz="971" b="1" dirty="0">
                <a:latin typeface="Arial"/>
                <a:cs typeface="Arial"/>
              </a:rPr>
              <a:t>l	</a:t>
            </a:r>
            <a:r>
              <a:rPr sz="971" b="1" spc="-9" dirty="0">
                <a:latin typeface="Arial"/>
                <a:cs typeface="Arial"/>
              </a:rPr>
              <a:t>O</a:t>
            </a:r>
            <a:r>
              <a:rPr sz="971" b="1" spc="4" dirty="0">
                <a:latin typeface="Arial"/>
                <a:cs typeface="Arial"/>
              </a:rPr>
              <a:t>&amp;</a:t>
            </a:r>
            <a:r>
              <a:rPr sz="971" b="1" dirty="0">
                <a:latin typeface="Arial"/>
                <a:cs typeface="Arial"/>
              </a:rPr>
              <a:t>M</a:t>
            </a:r>
            <a:endParaRPr sz="97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82" dirty="0">
              <a:latin typeface="Arial"/>
              <a:cs typeface="Arial"/>
            </a:endParaRPr>
          </a:p>
          <a:p>
            <a:pPr marL="932862"/>
            <a:r>
              <a:rPr sz="1235" b="1" spc="-4" dirty="0">
                <a:latin typeface="Arial"/>
                <a:cs typeface="Arial"/>
              </a:rPr>
              <a:t>FY</a:t>
            </a:r>
            <a:r>
              <a:rPr sz="1235" b="1" spc="-18" dirty="0">
                <a:latin typeface="Arial"/>
                <a:cs typeface="Arial"/>
              </a:rPr>
              <a:t> </a:t>
            </a:r>
            <a:r>
              <a:rPr sz="1235" b="1" spc="-4" dirty="0">
                <a:latin typeface="Arial"/>
                <a:cs typeface="Arial"/>
              </a:rPr>
              <a:t>2021</a:t>
            </a:r>
            <a:r>
              <a:rPr sz="1235" b="1" spc="-26" dirty="0">
                <a:latin typeface="Arial"/>
                <a:cs typeface="Arial"/>
              </a:rPr>
              <a:t> </a:t>
            </a:r>
            <a:r>
              <a:rPr sz="1235" b="1" spc="-4" dirty="0">
                <a:latin typeface="Arial"/>
                <a:cs typeface="Arial"/>
              </a:rPr>
              <a:t>Enacted</a:t>
            </a:r>
            <a:endParaRPr sz="1235" dirty="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347461" y="5749961"/>
            <a:ext cx="78441" cy="79562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0"/>
                </a:moveTo>
                <a:lnTo>
                  <a:pt x="0" y="0"/>
                </a:lnTo>
                <a:lnTo>
                  <a:pt x="0" y="89915"/>
                </a:lnTo>
                <a:lnTo>
                  <a:pt x="88391" y="89915"/>
                </a:lnTo>
                <a:lnTo>
                  <a:pt x="88391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8" name="object 68"/>
          <p:cNvSpPr txBox="1"/>
          <p:nvPr/>
        </p:nvSpPr>
        <p:spPr>
          <a:xfrm>
            <a:off x="6449793" y="5671388"/>
            <a:ext cx="1278591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b="1" spc="-4" dirty="0">
                <a:latin typeface="Arial"/>
                <a:cs typeface="Arial"/>
              </a:rPr>
              <a:t>FY</a:t>
            </a:r>
            <a:r>
              <a:rPr sz="1235" b="1" spc="-26" dirty="0">
                <a:latin typeface="Arial"/>
                <a:cs typeface="Arial"/>
              </a:rPr>
              <a:t> </a:t>
            </a:r>
            <a:r>
              <a:rPr sz="1235" b="1" spc="-4" dirty="0">
                <a:latin typeface="Arial"/>
                <a:cs typeface="Arial"/>
              </a:rPr>
              <a:t>2022</a:t>
            </a:r>
            <a:r>
              <a:rPr sz="1235" b="1" spc="-31" dirty="0">
                <a:latin typeface="Arial"/>
                <a:cs typeface="Arial"/>
              </a:rPr>
              <a:t> </a:t>
            </a:r>
            <a:r>
              <a:rPr sz="1235" b="1" spc="-4" dirty="0">
                <a:latin typeface="Arial"/>
                <a:cs typeface="Arial"/>
              </a:rPr>
              <a:t>Request</a:t>
            </a:r>
            <a:endParaRPr sz="1235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title"/>
          </p:nvPr>
        </p:nvSpPr>
        <p:spPr>
          <a:xfrm>
            <a:off x="2768600" y="1246138"/>
            <a:ext cx="5994400" cy="287749"/>
          </a:xfrm>
          <a:prstGeom prst="rect">
            <a:avLst/>
          </a:prstGeom>
        </p:spPr>
        <p:txBody>
          <a:bodyPr vert="horz" wrap="square" lIns="0" tIns="10646" rIns="0" bIns="0" rtlCol="0" anchor="ctr">
            <a:spAutoFit/>
          </a:bodyPr>
          <a:lstStyle/>
          <a:p>
            <a:pPr marL="1012421" marR="4482" indent="-1001775">
              <a:spcBef>
                <a:spcPts val="84"/>
              </a:spcBef>
            </a:pPr>
            <a:r>
              <a:rPr sz="2000" b="1" spc="-9" dirty="0"/>
              <a:t>FY </a:t>
            </a:r>
            <a:r>
              <a:rPr sz="2000" b="1" spc="-4" dirty="0"/>
              <a:t>2021</a:t>
            </a:r>
            <a:r>
              <a:rPr sz="2000" b="1" spc="9" dirty="0"/>
              <a:t> </a:t>
            </a:r>
            <a:r>
              <a:rPr sz="2000" b="1" spc="-4" dirty="0"/>
              <a:t>and</a:t>
            </a:r>
            <a:r>
              <a:rPr sz="2000" b="1" spc="4" dirty="0"/>
              <a:t> </a:t>
            </a:r>
            <a:r>
              <a:rPr sz="2000" b="1" spc="-9" dirty="0"/>
              <a:t>FY</a:t>
            </a:r>
            <a:r>
              <a:rPr sz="2000" b="1" dirty="0"/>
              <a:t> 2022</a:t>
            </a:r>
            <a:r>
              <a:rPr sz="2000" b="1" spc="4" dirty="0"/>
              <a:t> </a:t>
            </a:r>
            <a:r>
              <a:rPr sz="2000" b="1" spc="-4" dirty="0"/>
              <a:t>Total</a:t>
            </a:r>
            <a:r>
              <a:rPr sz="2000" b="1" spc="9" dirty="0"/>
              <a:t> </a:t>
            </a:r>
            <a:r>
              <a:rPr sz="2000" b="1" spc="-9" dirty="0"/>
              <a:t>Funding </a:t>
            </a:r>
            <a:r>
              <a:rPr sz="2000" b="1" spc="-671" dirty="0"/>
              <a:t> </a:t>
            </a:r>
            <a:r>
              <a:rPr sz="2000" b="1" spc="-4" dirty="0"/>
              <a:t>by Appropriation</a:t>
            </a:r>
            <a:r>
              <a:rPr sz="2000" b="1" spc="35" dirty="0"/>
              <a:t> </a:t>
            </a:r>
            <a:r>
              <a:rPr sz="2000" b="1" spc="-4" dirty="0"/>
              <a:t>Title</a:t>
            </a:r>
          </a:p>
        </p:txBody>
      </p:sp>
      <p:sp>
        <p:nvSpPr>
          <p:cNvPr id="70" name="object 70"/>
          <p:cNvSpPr txBox="1"/>
          <p:nvPr/>
        </p:nvSpPr>
        <p:spPr>
          <a:xfrm>
            <a:off x="8280192" y="5904801"/>
            <a:ext cx="2120713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i="1" spc="-4" dirty="0">
                <a:latin typeface="Arial"/>
                <a:cs typeface="Arial"/>
              </a:rPr>
              <a:t>Numbers</a:t>
            </a:r>
            <a:r>
              <a:rPr sz="971" i="1" spc="-22" dirty="0">
                <a:latin typeface="Arial"/>
                <a:cs typeface="Arial"/>
              </a:rPr>
              <a:t> </a:t>
            </a:r>
            <a:r>
              <a:rPr sz="971" i="1" dirty="0">
                <a:latin typeface="Arial"/>
                <a:cs typeface="Arial"/>
              </a:rPr>
              <a:t>may</a:t>
            </a:r>
            <a:r>
              <a:rPr sz="971" i="1" spc="-18" dirty="0">
                <a:latin typeface="Arial"/>
                <a:cs typeface="Arial"/>
              </a:rPr>
              <a:t> </a:t>
            </a:r>
            <a:r>
              <a:rPr sz="971" i="1" spc="-4" dirty="0">
                <a:latin typeface="Arial"/>
                <a:cs typeface="Arial"/>
              </a:rPr>
              <a:t>not</a:t>
            </a:r>
            <a:r>
              <a:rPr sz="971" i="1" spc="-18" dirty="0">
                <a:latin typeface="Arial"/>
                <a:cs typeface="Arial"/>
              </a:rPr>
              <a:t> </a:t>
            </a:r>
            <a:r>
              <a:rPr sz="971" i="1" spc="-4" dirty="0">
                <a:latin typeface="Arial"/>
                <a:cs typeface="Arial"/>
              </a:rPr>
              <a:t>add</a:t>
            </a:r>
            <a:r>
              <a:rPr sz="971" i="1" spc="-9" dirty="0">
                <a:latin typeface="Arial"/>
                <a:cs typeface="Arial"/>
              </a:rPr>
              <a:t> </a:t>
            </a:r>
            <a:r>
              <a:rPr sz="971" i="1" spc="-4" dirty="0">
                <a:latin typeface="Arial"/>
                <a:cs typeface="Arial"/>
              </a:rPr>
              <a:t>due</a:t>
            </a:r>
            <a:r>
              <a:rPr sz="971" i="1" spc="-13" dirty="0">
                <a:latin typeface="Arial"/>
                <a:cs typeface="Arial"/>
              </a:rPr>
              <a:t> </a:t>
            </a:r>
            <a:r>
              <a:rPr sz="971" i="1" dirty="0">
                <a:latin typeface="Arial"/>
                <a:cs typeface="Arial"/>
              </a:rPr>
              <a:t>to</a:t>
            </a:r>
            <a:r>
              <a:rPr sz="971" i="1" spc="-18" dirty="0">
                <a:latin typeface="Arial"/>
                <a:cs typeface="Arial"/>
              </a:rPr>
              <a:t> </a:t>
            </a:r>
            <a:r>
              <a:rPr sz="971" i="1" spc="-4" dirty="0">
                <a:latin typeface="Arial"/>
                <a:cs typeface="Arial"/>
              </a:rPr>
              <a:t>rounding</a:t>
            </a:r>
            <a:endParaRPr sz="971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791540" y="6463390"/>
            <a:ext cx="8608919" cy="354106"/>
          </a:xfrm>
          <a:custGeom>
            <a:avLst/>
            <a:gdLst/>
            <a:ahLst/>
            <a:cxnLst/>
            <a:rect l="l" t="t" r="r" b="b"/>
            <a:pathLst>
              <a:path w="9756775" h="401320">
                <a:moveTo>
                  <a:pt x="9756648" y="0"/>
                </a:moveTo>
                <a:lnTo>
                  <a:pt x="0" y="0"/>
                </a:lnTo>
                <a:lnTo>
                  <a:pt x="0" y="400812"/>
                </a:lnTo>
                <a:lnTo>
                  <a:pt x="9756648" y="400812"/>
                </a:lnTo>
                <a:lnTo>
                  <a:pt x="9756648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2" name="object 72"/>
          <p:cNvSpPr txBox="1"/>
          <p:nvPr/>
        </p:nvSpPr>
        <p:spPr>
          <a:xfrm>
            <a:off x="4451370" y="6462118"/>
            <a:ext cx="3229535" cy="28292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1998508" algn="l"/>
              </a:tabLst>
            </a:pP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FY</a:t>
            </a:r>
            <a:r>
              <a:rPr sz="1765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r>
              <a:rPr sz="1765" b="1" spc="-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Request:	$715</a:t>
            </a:r>
            <a:r>
              <a:rPr sz="1765" b="1" spc="-6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spc="-4" dirty="0">
                <a:solidFill>
                  <a:srgbClr val="FFFFFF"/>
                </a:solidFill>
                <a:latin typeface="Arial"/>
                <a:cs typeface="Arial"/>
              </a:rPr>
              <a:t>billion</a:t>
            </a:r>
            <a:endParaRPr sz="176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60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5389" y="91965"/>
            <a:ext cx="8920360" cy="864573"/>
          </a:xfrm>
          <a:prstGeom prst="rect">
            <a:avLst/>
          </a:prstGeom>
        </p:spPr>
        <p:txBody>
          <a:bodyPr vert="horz" wrap="square" lIns="0" tIns="10646" rIns="0" bIns="0" rtlCol="0" anchor="ctr">
            <a:spAutoFit/>
          </a:bodyPr>
          <a:lstStyle/>
          <a:p>
            <a:pPr algn="ctr">
              <a:spcBef>
                <a:spcPts val="84"/>
              </a:spcBef>
            </a:pPr>
            <a:r>
              <a:rPr spc="-4" dirty="0"/>
              <a:t>Innovate and</a:t>
            </a:r>
            <a:r>
              <a:rPr spc="-22" dirty="0"/>
              <a:t> </a:t>
            </a:r>
            <a:r>
              <a:rPr spc="-4" dirty="0"/>
              <a:t>Modernize</a:t>
            </a:r>
          </a:p>
          <a:p>
            <a:pPr algn="ctr">
              <a:spcBef>
                <a:spcPts val="18"/>
              </a:spcBef>
            </a:pPr>
            <a:r>
              <a:rPr sz="1765" dirty="0"/>
              <a:t>S&amp;T</a:t>
            </a:r>
            <a:r>
              <a:rPr sz="1765" spc="-4" dirty="0"/>
              <a:t> </a:t>
            </a:r>
            <a:r>
              <a:rPr sz="1765" dirty="0"/>
              <a:t>and </a:t>
            </a:r>
            <a:r>
              <a:rPr sz="1765" spc="-4" dirty="0"/>
              <a:t>Advanced</a:t>
            </a:r>
            <a:r>
              <a:rPr sz="1765" spc="9" dirty="0"/>
              <a:t> </a:t>
            </a:r>
            <a:r>
              <a:rPr sz="1765" spc="-4" dirty="0"/>
              <a:t>Capability</a:t>
            </a:r>
            <a:r>
              <a:rPr sz="1765" spc="-31" dirty="0"/>
              <a:t> </a:t>
            </a:r>
            <a:r>
              <a:rPr sz="1765" spc="-4" dirty="0"/>
              <a:t>Enablers</a:t>
            </a:r>
            <a:r>
              <a:rPr lang="en-US" sz="1765" spc="-4" dirty="0"/>
              <a:t> for FY22 Budget</a:t>
            </a:r>
            <a:endParaRPr sz="1765" dirty="0"/>
          </a:p>
        </p:txBody>
      </p:sp>
      <p:sp>
        <p:nvSpPr>
          <p:cNvPr id="3" name="object 3"/>
          <p:cNvSpPr txBox="1"/>
          <p:nvPr/>
        </p:nvSpPr>
        <p:spPr>
          <a:xfrm>
            <a:off x="1833598" y="884991"/>
            <a:ext cx="5973856" cy="5042149"/>
          </a:xfrm>
          <a:prstGeom prst="rect">
            <a:avLst/>
          </a:prstGeom>
        </p:spPr>
        <p:txBody>
          <a:bodyPr vert="horz" wrap="square" lIns="0" tIns="114299" rIns="0" bIns="0" rtlCol="0">
            <a:spAutoFit/>
          </a:bodyPr>
          <a:lstStyle/>
          <a:p>
            <a:pPr marL="344570" indent="-333926">
              <a:spcBef>
                <a:spcPts val="899"/>
              </a:spcBef>
              <a:buFont typeface="Arial"/>
              <a:buChar char="•"/>
              <a:tabLst>
                <a:tab pos="344570" algn="l"/>
                <a:tab pos="345130" algn="l"/>
              </a:tabLst>
            </a:pPr>
            <a:r>
              <a:rPr sz="1941" b="1" spc="-4" dirty="0">
                <a:latin typeface="Arial"/>
                <a:cs typeface="Arial"/>
              </a:rPr>
              <a:t>$112.0</a:t>
            </a:r>
            <a:r>
              <a:rPr sz="1941" b="1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billion</a:t>
            </a:r>
            <a:r>
              <a:rPr sz="1941" b="1" spc="26" dirty="0">
                <a:latin typeface="Arial"/>
                <a:cs typeface="Arial"/>
              </a:rPr>
              <a:t> </a:t>
            </a:r>
            <a:r>
              <a:rPr sz="1941" b="1" spc="-9" dirty="0">
                <a:latin typeface="Arial"/>
                <a:cs typeface="Arial"/>
              </a:rPr>
              <a:t>RDT&amp;E</a:t>
            </a:r>
            <a:r>
              <a:rPr sz="1941" b="1" spc="22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budget</a:t>
            </a:r>
            <a:r>
              <a:rPr sz="1941" b="1" spc="26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is</a:t>
            </a:r>
            <a:r>
              <a:rPr sz="1941" b="1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the</a:t>
            </a:r>
            <a:r>
              <a:rPr sz="1941" b="1" spc="18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largest</a:t>
            </a:r>
            <a:r>
              <a:rPr sz="1941" b="1" spc="9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ever</a:t>
            </a:r>
            <a:endParaRPr sz="1941">
              <a:latin typeface="Arial"/>
              <a:cs typeface="Arial"/>
            </a:endParaRPr>
          </a:p>
          <a:p>
            <a:pPr marL="562519" lvl="1" indent="-267252">
              <a:spcBef>
                <a:spcPts val="750"/>
              </a:spcBef>
              <a:buChar char="–"/>
              <a:tabLst>
                <a:tab pos="562519" algn="l"/>
                <a:tab pos="563079" algn="l"/>
              </a:tabLst>
            </a:pPr>
            <a:r>
              <a:rPr sz="1765" dirty="0">
                <a:latin typeface="Arial"/>
                <a:cs typeface="Arial"/>
              </a:rPr>
              <a:t>Increases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5.1%</a:t>
            </a:r>
            <a:r>
              <a:rPr sz="1765" spc="-26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over</a:t>
            </a:r>
            <a:r>
              <a:rPr sz="1765" spc="-26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FY</a:t>
            </a:r>
            <a:r>
              <a:rPr sz="1765" spc="-4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2021</a:t>
            </a:r>
            <a:r>
              <a:rPr sz="1765" spc="-31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request</a:t>
            </a:r>
            <a:endParaRPr sz="1765">
              <a:latin typeface="Arial"/>
              <a:cs typeface="Arial"/>
            </a:endParaRPr>
          </a:p>
          <a:p>
            <a:pPr marL="344570" indent="-333926">
              <a:spcBef>
                <a:spcPts val="988"/>
              </a:spcBef>
              <a:buFont typeface="Arial"/>
              <a:buChar char="•"/>
              <a:tabLst>
                <a:tab pos="344570" algn="l"/>
                <a:tab pos="345130" algn="l"/>
                <a:tab pos="3199742" algn="l"/>
              </a:tabLst>
            </a:pPr>
            <a:r>
              <a:rPr sz="1941" b="1" spc="-4" dirty="0">
                <a:latin typeface="Arial"/>
                <a:cs typeface="Arial"/>
              </a:rPr>
              <a:t>Science</a:t>
            </a:r>
            <a:r>
              <a:rPr sz="1941" b="1" spc="13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&amp;</a:t>
            </a:r>
            <a:r>
              <a:rPr sz="1941" b="1" spc="4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Technology:	$14.7</a:t>
            </a:r>
            <a:r>
              <a:rPr sz="1941" b="1" spc="-22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billion</a:t>
            </a:r>
            <a:endParaRPr sz="1941">
              <a:latin typeface="Arial"/>
              <a:cs typeface="Arial"/>
            </a:endParaRPr>
          </a:p>
          <a:p>
            <a:pPr marL="568681" lvl="1" indent="-273415">
              <a:spcBef>
                <a:spcPts val="763"/>
              </a:spcBef>
              <a:buChar char="–"/>
              <a:tabLst>
                <a:tab pos="568681" algn="l"/>
                <a:tab pos="569242" algn="l"/>
              </a:tabLst>
            </a:pPr>
            <a:r>
              <a:rPr sz="1941" spc="-4" dirty="0">
                <a:latin typeface="Arial"/>
                <a:cs typeface="Arial"/>
              </a:rPr>
              <a:t>4.1</a:t>
            </a:r>
            <a:r>
              <a:rPr sz="1941" spc="-53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percent</a:t>
            </a:r>
            <a:r>
              <a:rPr sz="1765" spc="-44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increase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over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FY</a:t>
            </a:r>
            <a:r>
              <a:rPr sz="1765" spc="-9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2021</a:t>
            </a:r>
            <a:r>
              <a:rPr sz="1765" spc="-18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request</a:t>
            </a:r>
            <a:endParaRPr sz="1765">
              <a:latin typeface="Arial"/>
              <a:cs typeface="Arial"/>
            </a:endParaRPr>
          </a:p>
          <a:p>
            <a:pPr marL="562519" lvl="1" indent="-267252">
              <a:spcBef>
                <a:spcPts val="322"/>
              </a:spcBef>
              <a:buChar char="–"/>
              <a:tabLst>
                <a:tab pos="562519" algn="l"/>
                <a:tab pos="563079" algn="l"/>
              </a:tabLst>
            </a:pPr>
            <a:r>
              <a:rPr sz="1765" spc="-4" dirty="0">
                <a:latin typeface="Arial"/>
                <a:cs typeface="Arial"/>
              </a:rPr>
              <a:t>Maintains</a:t>
            </a:r>
            <a:r>
              <a:rPr sz="1765" spc="-22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Basic</a:t>
            </a:r>
            <a:r>
              <a:rPr sz="1765" spc="-4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Research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at</a:t>
            </a:r>
            <a:r>
              <a:rPr sz="1765" spc="-22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$2.3</a:t>
            </a:r>
            <a:r>
              <a:rPr sz="1765" spc="-9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billion</a:t>
            </a:r>
            <a:endParaRPr sz="1765">
              <a:latin typeface="Arial"/>
              <a:cs typeface="Arial"/>
            </a:endParaRPr>
          </a:p>
          <a:p>
            <a:pPr marL="344570" indent="-333926">
              <a:spcBef>
                <a:spcPts val="988"/>
              </a:spcBef>
              <a:buFont typeface="Arial"/>
              <a:buChar char="•"/>
              <a:tabLst>
                <a:tab pos="344570" algn="l"/>
                <a:tab pos="345130" algn="l"/>
                <a:tab pos="2526849" algn="l"/>
              </a:tabLst>
            </a:pPr>
            <a:r>
              <a:rPr sz="1941" b="1" spc="-4" dirty="0">
                <a:latin typeface="Arial"/>
                <a:cs typeface="Arial"/>
              </a:rPr>
              <a:t>Microelectronics:	$2.3</a:t>
            </a:r>
            <a:r>
              <a:rPr sz="1941" b="1" spc="-22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billion</a:t>
            </a:r>
            <a:endParaRPr sz="1941">
              <a:latin typeface="Arial"/>
              <a:cs typeface="Arial"/>
            </a:endParaRPr>
          </a:p>
          <a:p>
            <a:pPr marL="520497" marR="764779" lvl="1" indent="-254366">
              <a:spcBef>
                <a:spcPts val="431"/>
              </a:spcBef>
              <a:buChar char="–"/>
              <a:tabLst>
                <a:tab pos="520497" algn="l"/>
                <a:tab pos="521058" algn="l"/>
              </a:tabLst>
            </a:pPr>
            <a:r>
              <a:rPr sz="1765" spc="-4" dirty="0">
                <a:latin typeface="Arial"/>
                <a:cs typeface="Arial"/>
              </a:rPr>
              <a:t>Improves </a:t>
            </a:r>
            <a:r>
              <a:rPr sz="1765" dirty="0">
                <a:latin typeface="Arial"/>
                <a:cs typeface="Arial"/>
              </a:rPr>
              <a:t>assurance, </a:t>
            </a:r>
            <a:r>
              <a:rPr sz="1765" spc="-4" dirty="0">
                <a:latin typeface="Arial"/>
                <a:cs typeface="Arial"/>
              </a:rPr>
              <a:t>availability, </a:t>
            </a:r>
            <a:r>
              <a:rPr sz="1765" dirty="0">
                <a:latin typeface="Arial"/>
                <a:cs typeface="Arial"/>
              </a:rPr>
              <a:t>and access </a:t>
            </a:r>
            <a:r>
              <a:rPr sz="1765" spc="-4" dirty="0">
                <a:latin typeface="Arial"/>
                <a:cs typeface="Arial"/>
              </a:rPr>
              <a:t>to </a:t>
            </a:r>
            <a:r>
              <a:rPr sz="1765" spc="-481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advanced</a:t>
            </a:r>
            <a:r>
              <a:rPr sz="1765" spc="-31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capability</a:t>
            </a:r>
            <a:r>
              <a:rPr sz="1765" spc="-26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microelectronics</a:t>
            </a:r>
            <a:endParaRPr sz="1765">
              <a:latin typeface="Arial"/>
              <a:cs typeface="Arial"/>
            </a:endParaRPr>
          </a:p>
          <a:p>
            <a:pPr marL="344570" indent="-333926">
              <a:spcBef>
                <a:spcPts val="988"/>
              </a:spcBef>
              <a:buFont typeface="Arial"/>
              <a:buChar char="•"/>
              <a:tabLst>
                <a:tab pos="344570" algn="l"/>
                <a:tab pos="345130" algn="l"/>
                <a:tab pos="3461390" algn="l"/>
              </a:tabLst>
            </a:pPr>
            <a:r>
              <a:rPr sz="1941" b="1" spc="-4" dirty="0">
                <a:latin typeface="Arial"/>
                <a:cs typeface="Arial"/>
              </a:rPr>
              <a:t>Artificial</a:t>
            </a:r>
            <a:r>
              <a:rPr sz="1941" b="1" spc="31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Intelligence</a:t>
            </a:r>
            <a:r>
              <a:rPr sz="1941" b="1" spc="49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(AI):	$874</a:t>
            </a:r>
            <a:r>
              <a:rPr sz="1941" b="1" spc="-26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million</a:t>
            </a:r>
            <a:endParaRPr sz="1941">
              <a:latin typeface="Arial"/>
              <a:cs typeface="Arial"/>
            </a:endParaRPr>
          </a:p>
          <a:p>
            <a:pPr marL="520497" lvl="1" indent="-254926">
              <a:spcBef>
                <a:spcPts val="427"/>
              </a:spcBef>
              <a:buChar char="–"/>
              <a:tabLst>
                <a:tab pos="520497" algn="l"/>
                <a:tab pos="521058" algn="l"/>
              </a:tabLst>
            </a:pPr>
            <a:r>
              <a:rPr sz="1765" spc="-4" dirty="0">
                <a:latin typeface="Arial"/>
                <a:cs typeface="Arial"/>
              </a:rPr>
              <a:t>Maintains</a:t>
            </a:r>
            <a:r>
              <a:rPr sz="1765" spc="-22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AI</a:t>
            </a:r>
            <a:r>
              <a:rPr sz="1765" spc="-9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as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 top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technology</a:t>
            </a:r>
            <a:r>
              <a:rPr sz="1765" spc="-31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modernization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priority</a:t>
            </a:r>
            <a:endParaRPr sz="1765">
              <a:latin typeface="Arial"/>
              <a:cs typeface="Arial"/>
            </a:endParaRPr>
          </a:p>
          <a:p>
            <a:pPr marL="521058" lvl="1" indent="-254926">
              <a:spcBef>
                <a:spcPts val="424"/>
              </a:spcBef>
              <a:buChar char="–"/>
              <a:tabLst>
                <a:tab pos="521058" algn="l"/>
                <a:tab pos="521618" algn="l"/>
              </a:tabLst>
            </a:pPr>
            <a:r>
              <a:rPr sz="1765" spc="-4" dirty="0">
                <a:latin typeface="Arial"/>
                <a:cs typeface="Arial"/>
              </a:rPr>
              <a:t>Over</a:t>
            </a:r>
            <a:r>
              <a:rPr sz="1765" spc="-26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600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AI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efforts</a:t>
            </a:r>
            <a:r>
              <a:rPr sz="1765" spc="-22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now</a:t>
            </a:r>
            <a:r>
              <a:rPr sz="1765" spc="-18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underway</a:t>
            </a:r>
            <a:endParaRPr sz="1765">
              <a:latin typeface="Arial"/>
              <a:cs typeface="Arial"/>
            </a:endParaRPr>
          </a:p>
          <a:p>
            <a:pPr marL="344570" indent="-333926">
              <a:spcBef>
                <a:spcPts val="988"/>
              </a:spcBef>
              <a:buFont typeface="Arial"/>
              <a:buChar char="•"/>
              <a:tabLst>
                <a:tab pos="344570" algn="l"/>
                <a:tab pos="345130" algn="l"/>
              </a:tabLst>
            </a:pPr>
            <a:r>
              <a:rPr sz="1941" b="1" spc="-4" dirty="0">
                <a:latin typeface="Arial"/>
                <a:cs typeface="Arial"/>
              </a:rPr>
              <a:t>5G:</a:t>
            </a:r>
            <a:r>
              <a:rPr sz="1941" b="1" spc="-9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$398</a:t>
            </a:r>
            <a:r>
              <a:rPr sz="1941" b="1" spc="-9" dirty="0">
                <a:latin typeface="Arial"/>
                <a:cs typeface="Arial"/>
              </a:rPr>
              <a:t> </a:t>
            </a:r>
            <a:r>
              <a:rPr sz="1941" b="1" spc="-4" dirty="0">
                <a:latin typeface="Arial"/>
                <a:cs typeface="Arial"/>
              </a:rPr>
              <a:t>million</a:t>
            </a:r>
            <a:endParaRPr sz="1941">
              <a:latin typeface="Arial"/>
              <a:cs typeface="Arial"/>
            </a:endParaRPr>
          </a:p>
          <a:p>
            <a:pPr marL="520497" marR="230274" lvl="1" indent="-254366">
              <a:spcBef>
                <a:spcPts val="432"/>
              </a:spcBef>
              <a:buChar char="–"/>
              <a:tabLst>
                <a:tab pos="520497" algn="l"/>
                <a:tab pos="521058" algn="l"/>
              </a:tabLst>
            </a:pPr>
            <a:r>
              <a:rPr sz="1765" dirty="0">
                <a:latin typeface="Arial"/>
                <a:cs typeface="Arial"/>
              </a:rPr>
              <a:t>Leverages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5G</a:t>
            </a:r>
            <a:r>
              <a:rPr sz="1765" spc="-18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technologies</a:t>
            </a:r>
            <a:r>
              <a:rPr sz="1765" spc="-35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and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networks</a:t>
            </a:r>
            <a:r>
              <a:rPr sz="1765" spc="-49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for</a:t>
            </a:r>
            <a:r>
              <a:rPr sz="1765" spc="-13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military </a:t>
            </a:r>
            <a:r>
              <a:rPr sz="1765" spc="-476" dirty="0">
                <a:latin typeface="Arial"/>
                <a:cs typeface="Arial"/>
              </a:rPr>
              <a:t> </a:t>
            </a:r>
            <a:r>
              <a:rPr sz="1765" dirty="0">
                <a:latin typeface="Arial"/>
                <a:cs typeface="Arial"/>
              </a:rPr>
              <a:t>applications</a:t>
            </a:r>
            <a:endParaRPr sz="1765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7733" y="6250194"/>
            <a:ext cx="8608919" cy="352425"/>
          </a:xfrm>
          <a:custGeom>
            <a:avLst/>
            <a:gdLst/>
            <a:ahLst/>
            <a:cxnLst/>
            <a:rect l="l" t="t" r="r" b="b"/>
            <a:pathLst>
              <a:path w="9756775" h="399415">
                <a:moveTo>
                  <a:pt x="9756648" y="0"/>
                </a:moveTo>
                <a:lnTo>
                  <a:pt x="0" y="0"/>
                </a:lnTo>
                <a:lnTo>
                  <a:pt x="0" y="399288"/>
                </a:lnTo>
                <a:lnTo>
                  <a:pt x="9756648" y="399288"/>
                </a:lnTo>
                <a:lnTo>
                  <a:pt x="9756648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66979" y="978947"/>
            <a:ext cx="2506520" cy="161364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66979" y="2666553"/>
            <a:ext cx="2506520" cy="16257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66979" y="4381054"/>
            <a:ext cx="2506520" cy="162709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509962" y="6295011"/>
            <a:ext cx="7204262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2043"/>
              </a:lnSpc>
            </a:pPr>
            <a:r>
              <a:rPr sz="1765" b="1" spc="-4" dirty="0">
                <a:solidFill>
                  <a:srgbClr val="FFFFFF"/>
                </a:solidFill>
                <a:latin typeface="Arial"/>
                <a:cs typeface="Arial"/>
              </a:rPr>
              <a:t>Innovate</a:t>
            </a:r>
            <a:r>
              <a:rPr sz="1765" b="1" spc="-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765" b="1" spc="-1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speed</a:t>
            </a:r>
            <a:r>
              <a:rPr sz="1765" b="1" spc="-1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765" b="1" spc="-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scale</a:t>
            </a:r>
            <a:r>
              <a:rPr sz="1765" b="1" spc="-3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765" b="1" spc="-1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match</a:t>
            </a:r>
            <a:r>
              <a:rPr sz="1765" b="1" spc="-1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765" b="1" spc="-2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spc="-9" dirty="0">
                <a:solidFill>
                  <a:srgbClr val="FFFFFF"/>
                </a:solidFill>
                <a:latin typeface="Arial"/>
                <a:cs typeface="Arial"/>
              </a:rPr>
              <a:t>dynamic</a:t>
            </a:r>
            <a:r>
              <a:rPr sz="1765" b="1" spc="1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threat</a:t>
            </a:r>
            <a:r>
              <a:rPr sz="1765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65" b="1" dirty="0">
                <a:solidFill>
                  <a:srgbClr val="FFFFFF"/>
                </a:solidFill>
                <a:latin typeface="Arial"/>
                <a:cs typeface="Arial"/>
              </a:rPr>
              <a:t>landscape</a:t>
            </a:r>
            <a:endParaRPr sz="1765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55593" y="6619680"/>
            <a:ext cx="10701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1412"/>
              </a:lnSpc>
            </a:pPr>
            <a:r>
              <a:rPr sz="1191" b="1" dirty="0">
                <a:latin typeface="Arial"/>
                <a:cs typeface="Arial"/>
              </a:rPr>
              <a:t>9</a:t>
            </a:r>
            <a:endParaRPr sz="119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4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39821" y="3881652"/>
            <a:ext cx="5636643" cy="245361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40139" y="1130682"/>
            <a:ext cx="5143836" cy="1377398"/>
          </a:xfrm>
          <a:prstGeom prst="rect">
            <a:avLst/>
          </a:prstGeom>
        </p:spPr>
        <p:txBody>
          <a:bodyPr vert="horz" wrap="square" lIns="0" tIns="118334" rIns="0" bIns="0" rtlCol="0">
            <a:spAutoFit/>
          </a:bodyPr>
          <a:lstStyle/>
          <a:p>
            <a:pPr marL="234196" indent="-221870">
              <a:spcBef>
                <a:spcPts val="932"/>
              </a:spcBef>
              <a:buFont typeface="Wingdings"/>
              <a:buChar char=""/>
              <a:tabLst>
                <a:tab pos="233580" algn="l"/>
                <a:tab pos="234196" algn="l"/>
              </a:tabLst>
            </a:pPr>
            <a:r>
              <a:rPr sz="1359" b="1" spc="-5" dirty="0">
                <a:latin typeface="Arial"/>
                <a:cs typeface="Arial"/>
              </a:rPr>
              <a:t>Army</a:t>
            </a:r>
            <a:r>
              <a:rPr sz="1359" b="1" spc="-10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Budget:</a:t>
            </a:r>
            <a:r>
              <a:rPr sz="1359" b="1" spc="330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$173B</a:t>
            </a:r>
            <a:endParaRPr sz="1359" dirty="0">
              <a:latin typeface="Arial"/>
              <a:cs typeface="Arial"/>
            </a:endParaRPr>
          </a:p>
          <a:p>
            <a:pPr marL="234196" indent="-221870">
              <a:spcBef>
                <a:spcPts val="840"/>
              </a:spcBef>
              <a:buFont typeface="Wingdings"/>
              <a:buChar char=""/>
              <a:tabLst>
                <a:tab pos="233580" algn="l"/>
                <a:tab pos="234196" algn="l"/>
              </a:tabLst>
            </a:pPr>
            <a:r>
              <a:rPr sz="1359" b="1" dirty="0">
                <a:latin typeface="Arial"/>
                <a:cs typeface="Arial"/>
              </a:rPr>
              <a:t>Direct</a:t>
            </a:r>
            <a:r>
              <a:rPr sz="1359" b="1" spc="-29" dirty="0">
                <a:latin typeface="Arial"/>
                <a:cs typeface="Arial"/>
              </a:rPr>
              <a:t> </a:t>
            </a:r>
            <a:r>
              <a:rPr sz="1359" b="1" spc="-19" dirty="0">
                <a:latin typeface="Arial"/>
                <a:cs typeface="Arial"/>
              </a:rPr>
              <a:t>War</a:t>
            </a:r>
            <a:r>
              <a:rPr sz="1359" b="1" spc="5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and</a:t>
            </a:r>
            <a:r>
              <a:rPr sz="1359" b="1" spc="-10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Enduring</a:t>
            </a:r>
            <a:r>
              <a:rPr sz="1359" b="1" spc="-1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Costs</a:t>
            </a:r>
            <a:r>
              <a:rPr sz="1359" b="1" spc="-15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Included</a:t>
            </a:r>
            <a:r>
              <a:rPr sz="1359" b="1" spc="-4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within</a:t>
            </a:r>
            <a:r>
              <a:rPr sz="1359" b="1" spc="-44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base</a:t>
            </a:r>
            <a:r>
              <a:rPr sz="1359" b="1" spc="-15" dirty="0">
                <a:latin typeface="Arial"/>
                <a:cs typeface="Arial"/>
              </a:rPr>
              <a:t> </a:t>
            </a:r>
            <a:r>
              <a:rPr sz="1359" b="1" spc="-10" dirty="0">
                <a:latin typeface="Arial"/>
                <a:cs typeface="Arial"/>
              </a:rPr>
              <a:t>budget</a:t>
            </a:r>
            <a:endParaRPr sz="1359" dirty="0">
              <a:latin typeface="Arial"/>
              <a:cs typeface="Arial"/>
            </a:endParaRPr>
          </a:p>
          <a:p>
            <a:pPr marL="1093941">
              <a:spcBef>
                <a:spcPts val="456"/>
              </a:spcBef>
            </a:pPr>
            <a:r>
              <a:rPr sz="1456" dirty="0">
                <a:latin typeface="Arial"/>
                <a:cs typeface="Arial"/>
              </a:rPr>
              <a:t>Base</a:t>
            </a:r>
          </a:p>
          <a:p>
            <a:pPr marL="1093941" marR="2650111">
              <a:lnSpc>
                <a:spcPts val="1699"/>
              </a:lnSpc>
              <a:spcBef>
                <a:spcPts val="97"/>
              </a:spcBef>
            </a:pPr>
            <a:r>
              <a:rPr sz="1456" dirty="0">
                <a:latin typeface="Arial"/>
                <a:cs typeface="Arial"/>
              </a:rPr>
              <a:t>Direct</a:t>
            </a:r>
            <a:r>
              <a:rPr sz="1456" spc="-58" dirty="0">
                <a:latin typeface="Arial"/>
                <a:cs typeface="Arial"/>
              </a:rPr>
              <a:t> </a:t>
            </a:r>
            <a:r>
              <a:rPr sz="1456" spc="-10" dirty="0">
                <a:latin typeface="Arial"/>
                <a:cs typeface="Arial"/>
              </a:rPr>
              <a:t>War</a:t>
            </a:r>
            <a:r>
              <a:rPr sz="1456" spc="-78" dirty="0">
                <a:latin typeface="Arial"/>
                <a:cs typeface="Arial"/>
              </a:rPr>
              <a:t> </a:t>
            </a:r>
            <a:r>
              <a:rPr sz="1456" dirty="0">
                <a:latin typeface="Arial"/>
                <a:cs typeface="Arial"/>
              </a:rPr>
              <a:t>Costs </a:t>
            </a:r>
            <a:r>
              <a:rPr sz="1456" spc="-388" dirty="0">
                <a:latin typeface="Arial"/>
                <a:cs typeface="Arial"/>
              </a:rPr>
              <a:t> </a:t>
            </a:r>
            <a:r>
              <a:rPr sz="1456" dirty="0">
                <a:latin typeface="Arial"/>
                <a:cs typeface="Arial"/>
              </a:rPr>
              <a:t>Enduring</a:t>
            </a:r>
            <a:r>
              <a:rPr sz="1456" spc="-44" dirty="0">
                <a:latin typeface="Arial"/>
                <a:cs typeface="Arial"/>
              </a:rPr>
              <a:t> </a:t>
            </a:r>
            <a:r>
              <a:rPr sz="1456" dirty="0">
                <a:latin typeface="Arial"/>
                <a:cs typeface="Arial"/>
              </a:rPr>
              <a:t>Costs</a:t>
            </a: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0857" y="6406852"/>
            <a:ext cx="8687202" cy="45114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598111" y="6473758"/>
            <a:ext cx="4722888" cy="1917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2326">
              <a:spcBef>
                <a:spcPts val="97"/>
              </a:spcBef>
            </a:pPr>
            <a:r>
              <a:rPr sz="1165" b="1" spc="-10" dirty="0">
                <a:latin typeface="Arial"/>
                <a:cs typeface="Arial"/>
              </a:rPr>
              <a:t>Army</a:t>
            </a:r>
            <a:r>
              <a:rPr sz="1165" b="1" spc="25" dirty="0">
                <a:latin typeface="Arial"/>
                <a:cs typeface="Arial"/>
              </a:rPr>
              <a:t> </a:t>
            </a:r>
            <a:r>
              <a:rPr sz="1165" b="1" spc="-5" dirty="0">
                <a:latin typeface="Arial"/>
                <a:cs typeface="Arial"/>
              </a:rPr>
              <a:t>Requires</a:t>
            </a:r>
            <a:r>
              <a:rPr sz="1165" b="1" spc="-10" dirty="0">
                <a:latin typeface="Arial"/>
                <a:cs typeface="Arial"/>
              </a:rPr>
              <a:t> </a:t>
            </a:r>
            <a:r>
              <a:rPr sz="1165" b="1" spc="-25" dirty="0">
                <a:latin typeface="Arial"/>
                <a:cs typeface="Arial"/>
              </a:rPr>
              <a:t>Timely,</a:t>
            </a:r>
            <a:r>
              <a:rPr sz="1165" b="1" dirty="0">
                <a:latin typeface="Arial"/>
                <a:cs typeface="Arial"/>
              </a:rPr>
              <a:t> </a:t>
            </a:r>
            <a:r>
              <a:rPr sz="1165" b="1" spc="-10" dirty="0">
                <a:latin typeface="Arial"/>
                <a:cs typeface="Arial"/>
              </a:rPr>
              <a:t>Adequate,</a:t>
            </a:r>
            <a:r>
              <a:rPr sz="1165" b="1" spc="34" dirty="0">
                <a:latin typeface="Arial"/>
                <a:cs typeface="Arial"/>
              </a:rPr>
              <a:t> </a:t>
            </a:r>
            <a:r>
              <a:rPr sz="1165" b="1" spc="-5" dirty="0">
                <a:latin typeface="Arial"/>
                <a:cs typeface="Arial"/>
              </a:rPr>
              <a:t>Predictable</a:t>
            </a:r>
            <a:r>
              <a:rPr sz="1165" b="1" spc="-10" dirty="0">
                <a:latin typeface="Arial"/>
                <a:cs typeface="Arial"/>
              </a:rPr>
              <a:t> </a:t>
            </a:r>
            <a:r>
              <a:rPr sz="1165" b="1" dirty="0">
                <a:latin typeface="Arial"/>
                <a:cs typeface="Arial"/>
              </a:rPr>
              <a:t>&amp;</a:t>
            </a:r>
            <a:r>
              <a:rPr sz="1165" b="1" spc="10" dirty="0">
                <a:latin typeface="Arial"/>
                <a:cs typeface="Arial"/>
              </a:rPr>
              <a:t> </a:t>
            </a:r>
            <a:r>
              <a:rPr sz="1165" b="1" spc="-5" dirty="0">
                <a:latin typeface="Arial"/>
                <a:cs typeface="Arial"/>
              </a:rPr>
              <a:t>Sustained Funding</a:t>
            </a:r>
            <a:endParaRPr sz="1165" dirty="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47812" y="5718056"/>
            <a:ext cx="1792009" cy="45706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599386" y="3626665"/>
            <a:ext cx="2303201" cy="1917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6979">
              <a:spcBef>
                <a:spcPts val="97"/>
              </a:spcBef>
              <a:tabLst>
                <a:tab pos="985471" algn="l"/>
                <a:tab pos="1934579" algn="l"/>
              </a:tabLst>
            </a:pPr>
            <a:r>
              <a:rPr sz="1747" b="1" baseline="2314" dirty="0">
                <a:latin typeface="Arial"/>
                <a:cs typeface="Arial"/>
              </a:rPr>
              <a:t>$179	</a:t>
            </a:r>
            <a:r>
              <a:rPr sz="1747" b="1" baseline="6944" dirty="0">
                <a:latin typeface="Arial"/>
                <a:cs typeface="Arial"/>
              </a:rPr>
              <a:t>$181	</a:t>
            </a:r>
            <a:r>
              <a:rPr sz="1165" b="1" dirty="0">
                <a:latin typeface="Arial"/>
                <a:cs typeface="Arial"/>
              </a:rPr>
              <a:t>$186</a:t>
            </a:r>
            <a:endParaRPr sz="1165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75183" y="3630730"/>
            <a:ext cx="1302292" cy="1917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2326">
              <a:spcBef>
                <a:spcPts val="97"/>
              </a:spcBef>
              <a:tabLst>
                <a:tab pos="957738" algn="l"/>
              </a:tabLst>
            </a:pPr>
            <a:r>
              <a:rPr sz="1165" b="1" dirty="0">
                <a:latin typeface="Arial"/>
                <a:cs typeface="Arial"/>
              </a:rPr>
              <a:t>$177	$173</a:t>
            </a:r>
            <a:endParaRPr sz="116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3687" y="3927672"/>
            <a:ext cx="356235" cy="191726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2326">
              <a:spcBef>
                <a:spcPts val="97"/>
              </a:spcBef>
            </a:pPr>
            <a:r>
              <a:rPr sz="1165" b="1" dirty="0">
                <a:latin typeface="Arial"/>
                <a:cs typeface="Arial"/>
              </a:rPr>
              <a:t>$159</a:t>
            </a:r>
            <a:endParaRPr sz="1165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9033" y="3591584"/>
            <a:ext cx="391982" cy="146970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2326">
              <a:spcBef>
                <a:spcPts val="97"/>
              </a:spcBef>
            </a:pPr>
            <a:r>
              <a:rPr sz="874" i="1" dirty="0">
                <a:latin typeface="Arial"/>
                <a:cs typeface="Arial"/>
              </a:rPr>
              <a:t>Topline</a:t>
            </a:r>
            <a:endParaRPr sz="87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83975" y="1502508"/>
            <a:ext cx="490593" cy="932178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01073">
              <a:spcBef>
                <a:spcPts val="330"/>
              </a:spcBef>
            </a:pPr>
            <a:r>
              <a:rPr sz="1165" b="1" spc="-5" dirty="0">
                <a:latin typeface="Arial"/>
                <a:cs typeface="Arial"/>
              </a:rPr>
              <a:t>($B)</a:t>
            </a:r>
            <a:endParaRPr sz="1165" dirty="0">
              <a:latin typeface="Arial"/>
              <a:cs typeface="Arial"/>
            </a:endParaRPr>
          </a:p>
          <a:p>
            <a:pPr marR="4930" algn="r">
              <a:spcBef>
                <a:spcPts val="291"/>
              </a:spcBef>
            </a:pPr>
            <a:r>
              <a:rPr sz="1456" spc="5" dirty="0">
                <a:latin typeface="Arial"/>
                <a:cs typeface="Arial"/>
              </a:rPr>
              <a:t>154</a:t>
            </a:r>
            <a:r>
              <a:rPr sz="1456" dirty="0">
                <a:latin typeface="Arial"/>
                <a:cs typeface="Arial"/>
              </a:rPr>
              <a:t>.5</a:t>
            </a:r>
          </a:p>
          <a:p>
            <a:pPr marR="4930" algn="r"/>
            <a:r>
              <a:rPr sz="1456" dirty="0">
                <a:latin typeface="Arial"/>
                <a:cs typeface="Arial"/>
              </a:rPr>
              <a:t>10.4</a:t>
            </a:r>
          </a:p>
          <a:p>
            <a:pPr marR="4930" algn="r"/>
            <a:r>
              <a:rPr sz="1456" dirty="0">
                <a:latin typeface="Arial"/>
                <a:cs typeface="Arial"/>
              </a:rPr>
              <a:t>8.0</a:t>
            </a:r>
          </a:p>
        </p:txBody>
      </p:sp>
      <p:grpSp>
        <p:nvGrpSpPr>
          <p:cNvPr id="16" name="object 16"/>
          <p:cNvGrpSpPr/>
          <p:nvPr/>
        </p:nvGrpSpPr>
        <p:grpSpPr>
          <a:xfrm>
            <a:off x="5494717" y="3809145"/>
            <a:ext cx="4578668" cy="141754"/>
            <a:chOff x="3942588" y="3680459"/>
            <a:chExt cx="4717415" cy="146050"/>
          </a:xfrm>
        </p:grpSpPr>
        <p:sp>
          <p:nvSpPr>
            <p:cNvPr id="17" name="object 17"/>
            <p:cNvSpPr/>
            <p:nvPr/>
          </p:nvSpPr>
          <p:spPr>
            <a:xfrm>
              <a:off x="3952494" y="3690365"/>
              <a:ext cx="4644390" cy="98425"/>
            </a:xfrm>
            <a:custGeom>
              <a:avLst/>
              <a:gdLst/>
              <a:ahLst/>
              <a:cxnLst/>
              <a:rect l="l" t="t" r="r" b="b"/>
              <a:pathLst>
                <a:path w="4644390" h="98425">
                  <a:moveTo>
                    <a:pt x="0" y="0"/>
                  </a:moveTo>
                  <a:lnTo>
                    <a:pt x="2865285" y="0"/>
                  </a:lnTo>
                  <a:lnTo>
                    <a:pt x="2865285" y="97967"/>
                  </a:lnTo>
                  <a:lnTo>
                    <a:pt x="4643793" y="97967"/>
                  </a:lnTo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747"/>
            </a:p>
          </p:txBody>
        </p:sp>
        <p:sp>
          <p:nvSpPr>
            <p:cNvPr id="18" name="object 18"/>
            <p:cNvSpPr/>
            <p:nvPr/>
          </p:nvSpPr>
          <p:spPr>
            <a:xfrm>
              <a:off x="8583589" y="375023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747"/>
            </a:p>
          </p:txBody>
        </p:sp>
      </p:grpSp>
      <p:sp>
        <p:nvSpPr>
          <p:cNvPr id="19" name="object 19"/>
          <p:cNvSpPr/>
          <p:nvPr/>
        </p:nvSpPr>
        <p:spPr>
          <a:xfrm>
            <a:off x="9279187" y="4057650"/>
            <a:ext cx="983652" cy="0"/>
          </a:xfrm>
          <a:custGeom>
            <a:avLst/>
            <a:gdLst/>
            <a:ahLst/>
            <a:cxnLst/>
            <a:rect l="l" t="t" r="r" b="b"/>
            <a:pathLst>
              <a:path w="1013459">
                <a:moveTo>
                  <a:pt x="0" y="0"/>
                </a:moveTo>
                <a:lnTo>
                  <a:pt x="1012837" y="0"/>
                </a:lnTo>
              </a:path>
            </a:pathLst>
          </a:custGeom>
          <a:ln w="12192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747"/>
          </a:p>
        </p:txBody>
      </p:sp>
      <p:pic>
        <p:nvPicPr>
          <p:cNvPr id="4098" name="Picture 2" descr="A soldier in a field holds his hand open as a small drone hovers just above it.">
            <a:extLst>
              <a:ext uri="{FF2B5EF4-FFF2-40B4-BE49-F238E27FC236}">
                <a16:creationId xmlns:a16="http://schemas.microsoft.com/office/drawing/2014/main" id="{9AD6F1F2-6FA6-455F-9612-5DAC00596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56" y="3511482"/>
            <a:ext cx="3213844" cy="214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2440139" y="2505918"/>
            <a:ext cx="7765676" cy="1068412"/>
          </a:xfrm>
          <a:prstGeom prst="rect">
            <a:avLst/>
          </a:prstGeom>
        </p:spPr>
        <p:txBody>
          <a:bodyPr vert="horz" wrap="square" lIns="0" tIns="36364" rIns="0" bIns="0" rtlCol="0">
            <a:spAutoFit/>
          </a:bodyPr>
          <a:lstStyle/>
          <a:p>
            <a:pPr marL="234196" marR="4930" indent="-222487">
              <a:lnSpc>
                <a:spcPts val="1466"/>
              </a:lnSpc>
              <a:spcBef>
                <a:spcPts val="287"/>
              </a:spcBef>
              <a:buFont typeface="Wingdings"/>
              <a:buChar char=""/>
              <a:tabLst>
                <a:tab pos="233580" algn="l"/>
                <a:tab pos="234196" algn="l"/>
              </a:tabLst>
            </a:pPr>
            <a:r>
              <a:rPr sz="1359" b="1" spc="-5" dirty="0">
                <a:latin typeface="Arial"/>
                <a:cs typeface="Arial"/>
              </a:rPr>
              <a:t>FY</a:t>
            </a:r>
            <a:r>
              <a:rPr sz="1359" b="1" spc="-25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2022</a:t>
            </a:r>
            <a:r>
              <a:rPr sz="1359" b="1" spc="-68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Army</a:t>
            </a:r>
            <a:r>
              <a:rPr sz="1359" b="1" spc="39" dirty="0">
                <a:latin typeface="Arial"/>
                <a:cs typeface="Arial"/>
              </a:rPr>
              <a:t> </a:t>
            </a:r>
            <a:r>
              <a:rPr sz="1359" b="1" spc="-10" dirty="0">
                <a:latin typeface="Arial"/>
                <a:cs typeface="Arial"/>
              </a:rPr>
              <a:t>budget</a:t>
            </a:r>
            <a:r>
              <a:rPr sz="1359" b="1" spc="-1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is </a:t>
            </a:r>
            <a:r>
              <a:rPr sz="1359" b="1" spc="-5" dirty="0">
                <a:latin typeface="Arial"/>
                <a:cs typeface="Arial"/>
              </a:rPr>
              <a:t>committed</a:t>
            </a:r>
            <a:r>
              <a:rPr sz="1359" b="1" spc="-3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to </a:t>
            </a:r>
            <a:r>
              <a:rPr sz="1359" b="1" spc="-5" dirty="0">
                <a:latin typeface="Arial"/>
                <a:cs typeface="Arial"/>
              </a:rPr>
              <a:t>sustaining</a:t>
            </a:r>
            <a:r>
              <a:rPr sz="1359" b="1" spc="-2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readiness</a:t>
            </a:r>
            <a:r>
              <a:rPr sz="1359" b="1" spc="-3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gains</a:t>
            </a:r>
            <a:r>
              <a:rPr sz="1359" b="1" spc="-1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and</a:t>
            </a:r>
            <a:r>
              <a:rPr sz="1359" b="1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continuing</a:t>
            </a:r>
            <a:r>
              <a:rPr sz="1359" b="1" spc="-25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the</a:t>
            </a:r>
            <a:r>
              <a:rPr sz="1359" b="1" spc="-68" dirty="0">
                <a:latin typeface="Arial"/>
                <a:cs typeface="Arial"/>
              </a:rPr>
              <a:t> </a:t>
            </a:r>
            <a:r>
              <a:rPr sz="1359" b="1" spc="-19" dirty="0">
                <a:latin typeface="Arial"/>
                <a:cs typeface="Arial"/>
              </a:rPr>
              <a:t>Army’s </a:t>
            </a:r>
            <a:r>
              <a:rPr sz="1359" b="1" spc="-364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modernization</a:t>
            </a:r>
            <a:r>
              <a:rPr sz="1359" b="1" spc="-54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efforts</a:t>
            </a:r>
            <a:r>
              <a:rPr sz="1359" b="1" spc="-2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within</a:t>
            </a:r>
            <a:r>
              <a:rPr sz="1359" b="1" spc="-34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its</a:t>
            </a:r>
            <a:r>
              <a:rPr sz="1359" b="1" spc="-2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topline</a:t>
            </a:r>
            <a:endParaRPr sz="1359" dirty="0">
              <a:latin typeface="Arial"/>
              <a:cs typeface="Arial"/>
            </a:endParaRPr>
          </a:p>
          <a:p>
            <a:pPr marL="234196" indent="-221870">
              <a:spcBef>
                <a:spcPts val="1024"/>
              </a:spcBef>
              <a:buFont typeface="Wingdings"/>
              <a:buChar char=""/>
              <a:tabLst>
                <a:tab pos="233580" algn="l"/>
                <a:tab pos="234196" algn="l"/>
              </a:tabLst>
            </a:pPr>
            <a:r>
              <a:rPr sz="1359" b="1" spc="-5" dirty="0">
                <a:latin typeface="Arial"/>
                <a:cs typeface="Arial"/>
              </a:rPr>
              <a:t>Over</a:t>
            </a:r>
            <a:r>
              <a:rPr sz="1359" b="1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the</a:t>
            </a:r>
            <a:r>
              <a:rPr sz="1359" b="1" spc="-1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last</a:t>
            </a:r>
            <a:r>
              <a:rPr sz="1359" b="1" spc="-29" dirty="0">
                <a:latin typeface="Arial"/>
                <a:cs typeface="Arial"/>
              </a:rPr>
              <a:t> </a:t>
            </a:r>
            <a:r>
              <a:rPr sz="1456" b="1" dirty="0">
                <a:latin typeface="Arial"/>
                <a:cs typeface="Arial"/>
              </a:rPr>
              <a:t>three</a:t>
            </a:r>
            <a:r>
              <a:rPr sz="1456" b="1" spc="-5" dirty="0">
                <a:latin typeface="Arial"/>
                <a:cs typeface="Arial"/>
              </a:rPr>
              <a:t> </a:t>
            </a:r>
            <a:r>
              <a:rPr sz="1359" b="1" spc="-10" dirty="0">
                <a:latin typeface="Arial"/>
                <a:cs typeface="Arial"/>
              </a:rPr>
              <a:t>years</a:t>
            </a:r>
            <a:r>
              <a:rPr sz="1359" b="1" spc="25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the</a:t>
            </a:r>
            <a:r>
              <a:rPr sz="1359" b="1" spc="-78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Army</a:t>
            </a:r>
            <a:r>
              <a:rPr sz="1359" b="1" spc="29" dirty="0">
                <a:latin typeface="Arial"/>
                <a:cs typeface="Arial"/>
              </a:rPr>
              <a:t> </a:t>
            </a:r>
            <a:r>
              <a:rPr sz="1456" b="1" dirty="0">
                <a:latin typeface="Arial"/>
                <a:cs typeface="Arial"/>
              </a:rPr>
              <a:t>internally</a:t>
            </a:r>
            <a:r>
              <a:rPr sz="1456" b="1" spc="-34" dirty="0">
                <a:latin typeface="Arial"/>
                <a:cs typeface="Arial"/>
              </a:rPr>
              <a:t> </a:t>
            </a:r>
            <a:r>
              <a:rPr sz="1456" b="1" dirty="0">
                <a:latin typeface="Arial"/>
                <a:cs typeface="Arial"/>
              </a:rPr>
              <a:t>resourced</a:t>
            </a:r>
            <a:r>
              <a:rPr sz="1456" b="1" spc="-15" dirty="0">
                <a:latin typeface="Arial"/>
                <a:cs typeface="Arial"/>
              </a:rPr>
              <a:t> </a:t>
            </a:r>
            <a:r>
              <a:rPr sz="1456" b="1" dirty="0">
                <a:latin typeface="Arial"/>
                <a:cs typeface="Arial"/>
              </a:rPr>
              <a:t>its</a:t>
            </a:r>
            <a:r>
              <a:rPr sz="1456" b="1" spc="-19" dirty="0">
                <a:latin typeface="Arial"/>
                <a:cs typeface="Arial"/>
              </a:rPr>
              <a:t> </a:t>
            </a:r>
            <a:r>
              <a:rPr sz="1359" b="1" spc="-5" dirty="0">
                <a:latin typeface="Arial"/>
                <a:cs typeface="Arial"/>
              </a:rPr>
              <a:t>modernization</a:t>
            </a:r>
            <a:r>
              <a:rPr sz="1359" b="1" spc="-49" dirty="0">
                <a:latin typeface="Arial"/>
                <a:cs typeface="Arial"/>
              </a:rPr>
              <a:t> </a:t>
            </a:r>
            <a:r>
              <a:rPr sz="1359" b="1" dirty="0">
                <a:latin typeface="Arial"/>
                <a:cs typeface="Arial"/>
              </a:rPr>
              <a:t>priorities</a:t>
            </a:r>
            <a:endParaRPr sz="1359" dirty="0">
              <a:latin typeface="Arial"/>
              <a:cs typeface="Arial"/>
            </a:endParaRPr>
          </a:p>
          <a:p>
            <a:pPr marL="4160057">
              <a:spcBef>
                <a:spcPts val="850"/>
              </a:spcBef>
            </a:pPr>
            <a:r>
              <a:rPr sz="1165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FY</a:t>
            </a:r>
            <a:r>
              <a:rPr sz="1165" b="1" u="sng" spc="-3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65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2017</a:t>
            </a:r>
            <a:r>
              <a:rPr sz="1165" b="1" u="sng" spc="-3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65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–</a:t>
            </a:r>
            <a:r>
              <a:rPr sz="1165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65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FY</a:t>
            </a:r>
            <a:r>
              <a:rPr sz="1165" b="1" u="sng" spc="-3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65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2022</a:t>
            </a:r>
            <a:r>
              <a:rPr sz="1165" b="1" u="sng" spc="-3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65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($B)</a:t>
            </a:r>
            <a:endParaRPr sz="116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07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F7D75C-28DE-463A-9B06-27E7A8295A1C}"/>
              </a:ext>
            </a:extLst>
          </p:cNvPr>
          <p:cNvSpPr txBox="1"/>
          <p:nvPr/>
        </p:nvSpPr>
        <p:spPr>
          <a:xfrm>
            <a:off x="748145" y="572655"/>
            <a:ext cx="109173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Know The Budget Cycles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Year of Execution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FY 2022; starts October 1</a:t>
            </a:r>
            <a:r>
              <a:rPr lang="en-US" baseline="30000" dirty="0"/>
              <a:t>st</a:t>
            </a:r>
            <a:r>
              <a:rPr lang="en-US" dirty="0"/>
              <a:t>, 2021 and ends September 30</a:t>
            </a:r>
            <a:r>
              <a:rPr lang="en-US" baseline="30000" dirty="0"/>
              <a:t>th</a:t>
            </a:r>
            <a:r>
              <a:rPr lang="en-US" dirty="0"/>
              <a:t>, 2022.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Submitted back in the Spring of this year (delayed due to a change in administration).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Been considered in committee, marked, awaiting vote in each chamber.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Will not be passed by October 1</a:t>
            </a:r>
            <a:r>
              <a:rPr lang="en-US" baseline="30000" dirty="0"/>
              <a:t>st</a:t>
            </a:r>
            <a:r>
              <a:rPr lang="en-US" dirty="0"/>
              <a:t> for the new budget year.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Continuing Resolution until December 2021 will be proposed.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Budget Year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FY 2023 (1 October 2022 to 30 September 2023)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Due to Congress 1</a:t>
            </a:r>
            <a:r>
              <a:rPr lang="en-US" baseline="30000" dirty="0"/>
              <a:t>st</a:t>
            </a:r>
            <a:r>
              <a:rPr lang="en-US" dirty="0"/>
              <a:t> Monday of February, 2022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Being assembled as we speak today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Mostly complete by holiday breaks, this year, 2021.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Future years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FY 2024 and beyond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b="1" dirty="0">
                <a:solidFill>
                  <a:srgbClr val="7030A0"/>
                </a:solidFill>
              </a:rPr>
              <a:t>May well be that a first solid opportunity for influence is fall of 2023 for inclusion in FY24 budget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B324701-222A-4A46-9A53-4EB4E960C7C8}"/>
              </a:ext>
            </a:extLst>
          </p:cNvPr>
          <p:cNvSpPr/>
          <p:nvPr/>
        </p:nvSpPr>
        <p:spPr>
          <a:xfrm>
            <a:off x="3888697" y="5324031"/>
            <a:ext cx="4969164" cy="628073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4E1F26-B953-4E5D-A7E1-54C45DD517AD}"/>
              </a:ext>
            </a:extLst>
          </p:cNvPr>
          <p:cNvSpPr txBox="1"/>
          <p:nvPr/>
        </p:nvSpPr>
        <p:spPr>
          <a:xfrm>
            <a:off x="3224946" y="5345679"/>
            <a:ext cx="60975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Congressional “Adds”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0B99D-50F4-4979-8230-4BCE1BFD45FD}"/>
              </a:ext>
            </a:extLst>
          </p:cNvPr>
          <p:cNvSpPr txBox="1"/>
          <p:nvPr/>
        </p:nvSpPr>
        <p:spPr>
          <a:xfrm>
            <a:off x="1391331" y="469783"/>
            <a:ext cx="976478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BUT, THERE ARE OTHER WAYS…</a:t>
            </a:r>
          </a:p>
          <a:p>
            <a:endParaRPr lang="en-US" dirty="0"/>
          </a:p>
          <a:p>
            <a:r>
              <a:rPr lang="en-US" sz="2000" b="1" dirty="0"/>
              <a:t>Acquisition reforms and increased awareness for agility has been recognized in DoD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OTAs (Other Transaction Authorities)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Often administered through various consortiums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Quick turnaround from announcement to awards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Simplicity in submissions, usually 3 steps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Cycle can be as rapid as 6-8 months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Focused on prototype deliverables (implies your technology is </a:t>
            </a:r>
            <a:r>
              <a:rPr lang="en-US" u="sng" dirty="0"/>
              <a:t>somewhat</a:t>
            </a:r>
            <a:r>
              <a:rPr lang="en-US" dirty="0"/>
              <a:t> mature)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Some have authority for follow-on manufacturing contracts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BAA (Broad Area Announcement)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A standing solicitation that can be on the shelf for a number of years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Open request for new ideas and technologies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	Current Examples include advanced fabrics and CBRNE; there are others.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39F13-598E-497C-BD93-FE7966A7C388}"/>
              </a:ext>
            </a:extLst>
          </p:cNvPr>
          <p:cNvSpPr txBox="1"/>
          <p:nvPr/>
        </p:nvSpPr>
        <p:spPr>
          <a:xfrm>
            <a:off x="9397145" y="5634251"/>
            <a:ext cx="25460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Ron Houle</a:t>
            </a:r>
          </a:p>
          <a:p>
            <a:r>
              <a:rPr lang="en-US" sz="1400" dirty="0"/>
              <a:t>President</a:t>
            </a:r>
          </a:p>
          <a:p>
            <a:r>
              <a:rPr lang="en-US" sz="1400" dirty="0"/>
              <a:t>Pivot Step Consultants, LLC</a:t>
            </a:r>
          </a:p>
          <a:p>
            <a:r>
              <a:rPr lang="en-US" sz="1400" dirty="0">
                <a:hlinkClick r:id="rId2"/>
              </a:rPr>
              <a:t>Ron.houle76@gmail.com</a:t>
            </a:r>
            <a:endParaRPr lang="en-US" sz="1400" dirty="0"/>
          </a:p>
          <a:p>
            <a:r>
              <a:rPr lang="en-US" sz="1400" dirty="0"/>
              <a:t>914-806-3775</a:t>
            </a:r>
          </a:p>
        </p:txBody>
      </p:sp>
    </p:spTree>
    <p:extLst>
      <p:ext uri="{BB962C8B-B14F-4D97-AF65-F5344CB8AC3E}">
        <p14:creationId xmlns:p14="http://schemas.microsoft.com/office/powerpoint/2010/main" val="2975354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2577</TotalTime>
  <Words>753</Words>
  <Application>Microsoft Office PowerPoint</Application>
  <PresentationFormat>Widescreen</PresentationFormat>
  <Paragraphs>120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Amasis MT Pro Black</vt:lpstr>
      <vt:lpstr>Arial</vt:lpstr>
      <vt:lpstr>Calibri</vt:lpstr>
      <vt:lpstr>Calibri Light</vt:lpstr>
      <vt:lpstr>Wingdings</vt:lpstr>
      <vt:lpstr>Office Theme</vt:lpstr>
      <vt:lpstr>Taking The Long View</vt:lpstr>
      <vt:lpstr>PowerPoint Presentation</vt:lpstr>
      <vt:lpstr>FY 2021 and FY 2022 Total Funding  by Appropriation Title</vt:lpstr>
      <vt:lpstr>Innovate and Modernize S&amp;T and Advanced Capability Enablers for FY22 Budget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Long View</dc:title>
  <dc:creator>Ronald Houle</dc:creator>
  <cp:lastModifiedBy>Ronald Houle</cp:lastModifiedBy>
  <cp:revision>6</cp:revision>
  <dcterms:created xsi:type="dcterms:W3CDTF">2021-09-20T17:16:28Z</dcterms:created>
  <dcterms:modified xsi:type="dcterms:W3CDTF">2021-09-22T12:13:29Z</dcterms:modified>
</cp:coreProperties>
</file>